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5" r:id="rId9"/>
    <p:sldId id="288" r:id="rId10"/>
    <p:sldId id="286" r:id="rId11"/>
    <p:sldId id="264" r:id="rId12"/>
    <p:sldId id="290" r:id="rId13"/>
    <p:sldId id="292" r:id="rId14"/>
    <p:sldId id="291" r:id="rId15"/>
    <p:sldId id="266" r:id="rId16"/>
    <p:sldId id="297" r:id="rId17"/>
    <p:sldId id="323" r:id="rId18"/>
    <p:sldId id="299" r:id="rId19"/>
    <p:sldId id="300" r:id="rId20"/>
    <p:sldId id="301" r:id="rId21"/>
    <p:sldId id="293" r:id="rId22"/>
    <p:sldId id="305" r:id="rId23"/>
    <p:sldId id="308" r:id="rId24"/>
    <p:sldId id="313" r:id="rId25"/>
    <p:sldId id="324" r:id="rId26"/>
    <p:sldId id="330" r:id="rId27"/>
    <p:sldId id="331" r:id="rId28"/>
    <p:sldId id="332" r:id="rId29"/>
    <p:sldId id="314" r:id="rId30"/>
    <p:sldId id="278" r:id="rId31"/>
    <p:sldId id="270" r:id="rId32"/>
    <p:sldId id="315" r:id="rId33"/>
    <p:sldId id="311" r:id="rId34"/>
    <p:sldId id="283" r:id="rId35"/>
    <p:sldId id="273" r:id="rId36"/>
    <p:sldId id="268" r:id="rId37"/>
    <p:sldId id="322" r:id="rId38"/>
    <p:sldId id="272" r:id="rId39"/>
    <p:sldId id="289" r:id="rId40"/>
    <p:sldId id="279" r:id="rId41"/>
    <p:sldId id="329" r:id="rId4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3F1"/>
    <a:srgbClr val="3399FF"/>
    <a:srgbClr val="558ED5"/>
    <a:srgbClr val="4F81BD"/>
    <a:srgbClr val="087186"/>
    <a:srgbClr val="0066CC"/>
    <a:srgbClr val="0033CC"/>
    <a:srgbClr val="89CFFF"/>
    <a:srgbClr val="021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>
      <p:cViewPr varScale="1">
        <p:scale>
          <a:sx n="72" d="100"/>
          <a:sy n="72" d="100"/>
        </p:scale>
        <p:origin x="65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4:59.5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0 181,'0'-2,"1"0,-1 0,0 0,1 0,-1 0,1 0,-1 0,1 0,0 0,0 0,0 1,0-1,0 0,0 1,0-1,1 1,-1-1,1 1,-1 0,1-1,-1 1,1 0,0 0,0 0,-1 0,1 0,0 1,0-1,0 0,0 1,3-1,8-1,-1 1,1 0,-1 0,13 2,-10 0,11 0,1-2,-1 0,45-9,-29 1,65-4,-15 1,-17 1,-16 2,67-18,-1-1,-95 23,0 1,41 1,1588 7,-963-5,542 1,-648 27,-394-3,-146-16,-18-4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41.3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48.9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250 489,'2552'0,"-2321"17,-19 1,-5-21,112 6,-302-1,0 2,0-1,-1 2,1 1,15 7,-14-6,1 0,-1-1,32 6,44-5,172-7,-105-4,-119 5,0 0,0-1,0-2,0-2,0-2,62-16,-44 6,-45 13,0-1,1 0,-1-1,21-11,-31 13,-1 1,1-2,-1 1,0 0,0-1,-1 1,1-1,-1 0,1-1,-1 1,0 0,-1-1,1 0,-1 1,0-1,0 0,1-9,1 0,-2 1,1-1,-2 0,0 0,-1 0,0 0,-4-25,3 35,0-1,0 1,0 0,0 0,-1 0,1 0,-1 0,0 0,-1 1,1-1,0 1,-1-1,0 1,0 0,0 0,0 0,0 0,-1 1,1-1,-1 1,0 0,0 0,0 0,0 0,0 1,0 0,0 0,-8-1,-8 1,1 1,0 0,-1 2,1 0,-36 10,22-3,0 2,-46 21,46-16,-4 3,0-2,0-2,-2-1,-49 11,-198 48,25-8,223-53,-58 25,70-25,-1-2,0 0,0-2,-1-1,-29 4,-291 32,132-13,-313 3,499-31,0 0,-47 11,40-6,-45 3,-510-7,303-5,-791 2,1068 0,1-1,-1 1,1-2,0 1,-1-2,1 1,0-2,1 1,-1-2,-18-9,21 9,1 0,0-1,0 0,1-1,-1 1,1-1,1-1,-1 1,1-1,0 0,1 0,0 0,-5-17,2 3,1 0,1 0,2 0,-3-38,8-93,1 77,-3 68,0-3,0 0,1 1,0-1,5-19,-5 27,0 0,1 0,-1 1,0-1,1 0,0 0,-1 1,1-1,0 1,1 0,-1-1,0 1,1 0,-1 0,1 0,-1 1,1-1,0 1,0-1,0 1,4-1,26-5,1 2,0 1,0 1,0 2,48 5,-10-2,2659 7,-1745-10,-959-1,0-1,-1-1,0-1,45-15,-37 9,63-9,24 14,-88 6,-1-1,65-11,-38 2,0 3,1 3,70 4,-116 0,-6 0,-1 0,1 1,-1 0,1 0,-1 0,1 1,-1 0,0 1,0 0,0 0,0 0,0 1,-1 0,0 0,7 7,-7-5,0 0,-1 1,1 0,-2 0,1 0,-1 0,0 1,-1 0,1 0,-2 0,1 0,-1 0,2 14,1 36,-2 0,-8 104,-1-25,6-110,1-12,-1 0,-1 0,0-1,-6 28,6-38,0 0,-1-1,1 1,-1-1,0 0,1 1,-2-1,1 0,0 0,-1 0,1 0,-1 0,0-1,0 0,0 1,0-1,0 0,-1 0,1 0,0-1,-1 1,0-1,-6 2,-22 2,0-2,-1-1,1-1,-60-7,4 1,-687 2,423 5,301-5,-73-12,-36-2,-255 14,396 1,1-1,-1-1,1 0,-35-15,33 12,0 0,-1 1,-34-5,-167 5,152 7,-130-14,94 1,-189 2,257 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7:08.246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1 247,'0'-1,"1"-1,-1 0,1 0,0 0,0 0,0 0,0 1,0-1,0 0,0 1,0-1,1 1,-1-1,1 1,-1-1,1 1,-1 0,1 0,0 0,1-1,40-17,-6 11,0 1,0 3,0 1,0 1,55 5,-19-1,671-28,-133-40,-311 56,-65 5,-171-2,86-20,-95 15,0 2,81-3,582 16,-673-3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7:10.93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1 144,'97'-1,"149"-19,-123 8,238 8,-182 7,2739-3,-2886-2,-1-1,1-1,-1-2,0-1,-1-1,0-2,38-17,-43 18,1 0,0 2,0 2,1 0,0 1,33 1,-21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1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65,'49'1,"152"-4,-142-1,81-15,-83 7,-20 3,1 2,1 2,55-2,601 10,-399-4,-84 12,-191-9,7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3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0 212,'0'-2,"0"0,1 0,-1 0,0 0,1 0,-1 1,1-1,0 0,0 0,-1 0,1 1,0-1,1 1,-1-1,0 1,0-1,1 1,-1-1,1 1,-1 0,1 0,-1 0,1 0,0 0,2-1,4-1,0 0,0 1,0 0,13-2,61-4,139 4,-148 5,2130 1,-1937-2,-201-3,111-20,-57 5,-60 11,183-27,-155 21,0 3,89 2,74-4,84-6,1 17,-168 2,-143-1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6T23:15:06.2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1,'1235'0,"-1122"8,-12 0,475-6,-295-4,-259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0T03:21:14.7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1 267,'35'1,"59"-3,0-7,126-25,-31 4,0 13,-140 17,-29 0,-1 0,35-5,-53 5,56-11,70-4,65 2,108 6,-238 7,-31-1,-1-2,39-8,1-1,47 5,6-1,95-18,-128 12,15-3,75 8,2 10,-53 1,-123-2,183-7,13-5,1 12,-73 1,-70-1,-57 0,0 0,-1 0,0 0,0 0,0 1,0-1,1 0,-1 1,2 0,-3 0,-1-1,1 0,-1 1,1-1,-1 1,1-1,-1 1,1 0,-1-1,1 1,-1-1,0 1,1 0,-1-1,0 1,0 0,1 0,-1-1,0 1,0 0,0 0,0-1,0 1,0 0,0-1,0 1,0 0,0 0,-1 1,0 4,-1-1,0 1,0 0,0 0,-1-1,-6 11,-24 30,30-42,-8 10,0-1,-17 17,24-26,-1-1,1 1,-1-1,0 0,0 0,0-1,0 1,-1-1,1 0,-1-1,-5 2,-51 11,39-8,-39 5,-113-8,112-3,-653-1,415-10,214 6,-35-3,-76-2,103 8,-143 16,227-13,-284 49,234-36,0-3,-1-2,-106 2,-144-14,283 2,0 0,1-2,-30-7,49 8,0-1,-11-6,15 7,-14-7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00:07:33.6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1,'1977'0,"-1267"49,-639-42,6 3,-67-7,-21-1,-177 3,107-5,-1930-3,2365 3,-877 0,2202 0,-1641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17T00:07:35.39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0 329,'25'-2,"-1"-1,0-1,0-1,34-11,36-8,30 6,-80 14,0-2,-1-2,59-20,-67 14,1 2,-1 1,2 2,-1 1,71-5,-3 14,-64 1,0-2,0-1,0-2,-1-2,56-14,-52 7,0 2,1 2,55-3,135 7,-174 1,0-2,106-24,-101 16,1 2,70-2,137 16,-243-3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23.95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4T13:06:36.08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17 386,'0'0,"0"-1,0 0,1 0,-1 1,0-1,1 0,-1 0,0 1,1-1,-1 0,1 1,-1-1,1 1,0-1,-1 1,1-1,0 1,-1-1,1 1,0 0,-1-1,1 1,0 0,0-1,-1 1,2 0,27-6,-24 6,126-13,227 9,-204 6,-34 0,152-5,-234-2,-1-1,52-17,-51 13,1 1,38-4,63-3,118-7,846 25,-1078-4,-1-1,1-1,-1-1,45-16,-40 12,0 0,53-6,125 11,-145 5,1-2,71-10,209-32,-314 38,83-14,189-6,-279 23,-1-1,1 0,-1-2,0-1,26-10,-23 8,0 0,0 2,43-5,-7 7,96 7,-152-3,0 1,1 0,-1 0,0 0,0 1,0 0,0 0,-1 0,1 0,0 1,-1-1,0 1,1 1,-1-1,0 0,-1 1,1 0,-1 0,1 0,-1 0,0 1,-1-1,1 1,-1 0,0-1,0 1,-1 0,3 8,0 11,0 1,-2 0,-1 0,-3 44,1-35,-1-18,0 0,-1 0,0 0,-2-1,1 1,-2-1,0 0,-17 28,-7 19,18-26,11-31,0 0,-1 1,0-1,0 0,0 0,-1 0,-4 6,5-9,0 0,1-1,-1 1,0-1,0 0,0 0,0 0,0 0,0 0,-1 0,1 0,0-1,0 1,-1-1,1 1,0-1,-1 0,1 0,0 0,-1 0,1-1,-3 0,-48-9,-92-29,93 22,-94-16,35 24,-197 8,131 5,-1888-4,2022-3,0-1,1-3,-57-15,50 10,-94-10,-282 19,209 6,155-3,-137 4,163-1,1 1,0 2,-58 18,53-10,-2-2,0-2,-42 5,77-15,-1 1,0-1,1 0,-1 0,0-1,1 0,-1 0,1-1,0 0,-1 0,1 0,0-1,0 0,0 0,0 0,1-1,0 0,-9-7,8 4,1 1,-1-2,1 1,0 0,1-1,-1 0,2 0,-1-1,1 1,0-1,1 1,0-1,-1-13,-4-116,3 47,4 88,0-1,0 1,0 0,0 0,1 0,-1 0,1 0,0 0,0 0,0 0,0 0,0 0,1 1,-1-1,1 0,0 1,0-1,3-3,-1 3,0 0,1-1,-1 2,1-1,0 0,0 1,0 0,0 0,0 0,5 0,15-3,0 2,-1 1,46 2,-59 0,131 10,200 40,-158-20,-93-16,1067 140,-920-128,302 20,174-45,-451-3,-637-14,-38-3,-1992 20,2396-1,0 0,0 0,1 1,-1 0,0 0,0 1,1-1,-1 2,1-1,-1 1,1 1,0-1,0 1,1 0,-1 1,1 0,0 0,0 0,1 0,-1 1,1 0,0 0,-6 12,-7 13,-27 64,31-63,-34 59,47-90,0 1,-1-1,1 1,0-1,0 1,0-1,0 1,1 0,-1 0,0-1,1 1,-1 0,1 0,0 0,-1 0,1 0,0 0,0-1,0 1,1 3,1-4,-1 1,1-1,0 0,-1 0,1 0,0 0,0 0,0 0,0 0,0 0,0-1,0 1,0-1,0 0,0 0,0 0,0 0,0 0,3 0,309-3,-95-3,76-15,-280 19,178-22,210 1,-241 26,247-6,-277-13,33-2,118 19,83-3,-220-15,32 0,554 15,-349 4,-356-4,0-1,0-2,0-1,-1-1,30-12,8-1,-55 16,-9 1,-21 1,-37 1,56 1,-237-1,-159 6,372-2,1 1,0 2,-33 11,-46 10,-346 23,174-24,89 11,136-25,0-1,-1-3,-64 2,-1471-13,1520 6,-84 15,58-5,-7 1,24-3,-97 1,28-11,-250-5,388 4,0 0,0-1,0 0,1 0,-1-1,1 0,-1 0,1 0,0-1,-1 0,1 0,-10-8,12 7,0 0,0-1,1 1,-1-1,1 0,0 0,0 0,1 0,-1 0,1 0,0-1,1 1,-1-1,1 0,0-8,-2-27,1-1,3 1,7-56,-5 87,-1-1,2 1,-1-1,1 1,1 0,0 0,0 1,1 0,0 0,1 0,0 0,0 1,0 0,1 1,1 0,-1 0,1 1,14-8,-3 2,0 1,1 1,0 1,1 1,0 1,0 1,41-7,11 8,98 5,-104 3,134-14,-140 2,169-31,-164 25,0 3,124-6,140 19,-132 2,-158-1,74 13,-72-7,60 2,149 7,-41-2,-50-14,-92-2,1 2,80 13,-60-1,-49-8,-1 1,68 21,-69-16,0-1,0-2,0-1,52 1,163-9,-106-2,74 3,-183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EA925-BE60-44B5-8E88-1D5BBF42BCA7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CF2BF-3511-45CE-ADAE-F9A3C056D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0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45"/>
                </a:moveTo>
                <a:lnTo>
                  <a:pt x="18287998" y="8870245"/>
                </a:lnTo>
                <a:lnTo>
                  <a:pt x="18287998" y="0"/>
                </a:lnTo>
                <a:lnTo>
                  <a:pt x="0" y="0"/>
                </a:lnTo>
                <a:lnTo>
                  <a:pt x="0" y="887024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g object 17"/>
          <p:cNvSpPr/>
          <p:nvPr/>
        </p:nvSpPr>
        <p:spPr>
          <a:xfrm>
            <a:off x="9411" y="8870246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59943" y="2520050"/>
            <a:ext cx="14968112" cy="265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9943" y="5550742"/>
            <a:ext cx="14968112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1D80-794B-4ADC-9DA2-BEB26978E765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1FBF9-4ACB-428D-B809-2C963AACB850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149D5-801E-4F4F-B7BE-7AF5C43063D1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2432-F9D9-4D94-86AA-C32CD7A569B9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4DEC0-0268-4441-9A71-AA9D129F496E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32044" y="1887579"/>
            <a:ext cx="5423911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59943" y="2796890"/>
            <a:ext cx="14968112" cy="4648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D82C-6F83-460B-99A4-2E149E54F995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hcde-texas.org/transparency/tax-rat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wme.com/sh?h=WNceZo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8.png"/><Relationship Id="rId7" Type="http://schemas.openxmlformats.org/officeDocument/2006/relationships/image" Target="../media/image350.png"/><Relationship Id="rId12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370.png"/><Relationship Id="rId5" Type="http://schemas.openxmlformats.org/officeDocument/2006/relationships/image" Target="../media/image34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7" Type="http://schemas.openxmlformats.org/officeDocument/2006/relationships/image" Target="../media/image42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400.png"/><Relationship Id="rId9" Type="http://schemas.openxmlformats.org/officeDocument/2006/relationships/image" Target="../media/image4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image" Target="../media/image78.emf"/><Relationship Id="rId4" Type="http://schemas.openxmlformats.org/officeDocument/2006/relationships/oleObject" Target="https://harriscountydeptofed-my.sharepoint.com/personal/jamezcua_hcde-texas_org/Documents/Desktop/COVI9/MISC%20FIles/Covid%20Files/Contingency%20Plan%20Files/CIP%20Projections%20and%20Budget/Copy%20of%20Revised%20PFC%20for%202020%20with%20Bond%20Capacity%20Edits%20V9.0%20(003).xlsx!Sheet1!R1C3:R19C18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70.png"/><Relationship Id="rId12" Type="http://schemas.openxmlformats.org/officeDocument/2006/relationships/customXml" Target="../ink/ink13.xm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0.xml"/><Relationship Id="rId11" Type="http://schemas.openxmlformats.org/officeDocument/2006/relationships/image" Target="../media/image590.png"/><Relationship Id="rId5" Type="http://schemas.openxmlformats.org/officeDocument/2006/relationships/image" Target="../media/image560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580.pn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1" y="0"/>
            <a:ext cx="18279110" cy="10289540"/>
            <a:chOff x="9411" y="0"/>
            <a:chExt cx="18279110" cy="10289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5202" y="0"/>
              <a:ext cx="68927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1" y="8870246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38554" y="8466122"/>
              <a:ext cx="1323340" cy="781050"/>
            </a:xfrm>
            <a:custGeom>
              <a:avLst/>
              <a:gdLst/>
              <a:ahLst/>
              <a:cxnLst/>
              <a:rect l="l" t="t" r="r" b="b"/>
              <a:pathLst>
                <a:path w="1323339" h="781050">
                  <a:moveTo>
                    <a:pt x="931100" y="780455"/>
                  </a:moveTo>
                  <a:lnTo>
                    <a:pt x="392215" y="780455"/>
                  </a:lnTo>
                  <a:lnTo>
                    <a:pt x="342979" y="777418"/>
                  </a:lnTo>
                  <a:lnTo>
                    <a:pt x="295579" y="768549"/>
                  </a:lnTo>
                  <a:lnTo>
                    <a:pt x="250380" y="754212"/>
                  </a:lnTo>
                  <a:lnTo>
                    <a:pt x="207749" y="734771"/>
                  </a:lnTo>
                  <a:lnTo>
                    <a:pt x="168052" y="710591"/>
                  </a:lnTo>
                  <a:lnTo>
                    <a:pt x="131654" y="682035"/>
                  </a:lnTo>
                  <a:lnTo>
                    <a:pt x="98921" y="649468"/>
                  </a:lnTo>
                  <a:lnTo>
                    <a:pt x="70220" y="613255"/>
                  </a:lnTo>
                  <a:lnTo>
                    <a:pt x="45917" y="573758"/>
                  </a:lnTo>
                  <a:lnTo>
                    <a:pt x="26377" y="531343"/>
                  </a:lnTo>
                  <a:lnTo>
                    <a:pt x="11967" y="486373"/>
                  </a:lnTo>
                  <a:lnTo>
                    <a:pt x="3052" y="439214"/>
                  </a:lnTo>
                  <a:lnTo>
                    <a:pt x="0" y="390227"/>
                  </a:lnTo>
                  <a:lnTo>
                    <a:pt x="3052" y="341241"/>
                  </a:lnTo>
                  <a:lnTo>
                    <a:pt x="11967" y="294081"/>
                  </a:lnTo>
                  <a:lnTo>
                    <a:pt x="26377" y="249112"/>
                  </a:lnTo>
                  <a:lnTo>
                    <a:pt x="45917" y="206697"/>
                  </a:lnTo>
                  <a:lnTo>
                    <a:pt x="70220" y="167200"/>
                  </a:lnTo>
                  <a:lnTo>
                    <a:pt x="98921" y="130986"/>
                  </a:lnTo>
                  <a:lnTo>
                    <a:pt x="131654" y="98420"/>
                  </a:lnTo>
                  <a:lnTo>
                    <a:pt x="168052" y="69864"/>
                  </a:lnTo>
                  <a:lnTo>
                    <a:pt x="207749" y="45684"/>
                  </a:lnTo>
                  <a:lnTo>
                    <a:pt x="250380" y="26243"/>
                  </a:lnTo>
                  <a:lnTo>
                    <a:pt x="295579" y="11906"/>
                  </a:lnTo>
                  <a:lnTo>
                    <a:pt x="342979" y="3037"/>
                  </a:lnTo>
                  <a:lnTo>
                    <a:pt x="392215" y="0"/>
                  </a:lnTo>
                  <a:lnTo>
                    <a:pt x="931100" y="0"/>
                  </a:lnTo>
                  <a:lnTo>
                    <a:pt x="980335" y="3037"/>
                  </a:lnTo>
                  <a:lnTo>
                    <a:pt x="1027736" y="11906"/>
                  </a:lnTo>
                  <a:lnTo>
                    <a:pt x="1072934" y="26243"/>
                  </a:lnTo>
                  <a:lnTo>
                    <a:pt x="1115565" y="45684"/>
                  </a:lnTo>
                  <a:lnTo>
                    <a:pt x="1155263" y="69864"/>
                  </a:lnTo>
                  <a:lnTo>
                    <a:pt x="1191661" y="98420"/>
                  </a:lnTo>
                  <a:lnTo>
                    <a:pt x="1224394" y="130986"/>
                  </a:lnTo>
                  <a:lnTo>
                    <a:pt x="1253094" y="167200"/>
                  </a:lnTo>
                  <a:lnTo>
                    <a:pt x="1277398" y="206697"/>
                  </a:lnTo>
                  <a:lnTo>
                    <a:pt x="1296938" y="249112"/>
                  </a:lnTo>
                  <a:lnTo>
                    <a:pt x="1311348" y="294081"/>
                  </a:lnTo>
                  <a:lnTo>
                    <a:pt x="1320262" y="341241"/>
                  </a:lnTo>
                  <a:lnTo>
                    <a:pt x="1323315" y="390227"/>
                  </a:lnTo>
                  <a:lnTo>
                    <a:pt x="1320262" y="439214"/>
                  </a:lnTo>
                  <a:lnTo>
                    <a:pt x="1311348" y="486373"/>
                  </a:lnTo>
                  <a:lnTo>
                    <a:pt x="1296938" y="531343"/>
                  </a:lnTo>
                  <a:lnTo>
                    <a:pt x="1277398" y="573758"/>
                  </a:lnTo>
                  <a:lnTo>
                    <a:pt x="1253094" y="613255"/>
                  </a:lnTo>
                  <a:lnTo>
                    <a:pt x="1224394" y="649468"/>
                  </a:lnTo>
                  <a:lnTo>
                    <a:pt x="1191661" y="682035"/>
                  </a:lnTo>
                  <a:lnTo>
                    <a:pt x="1155263" y="710591"/>
                  </a:lnTo>
                  <a:lnTo>
                    <a:pt x="1115565" y="734771"/>
                  </a:lnTo>
                  <a:lnTo>
                    <a:pt x="1072934" y="754212"/>
                  </a:lnTo>
                  <a:lnTo>
                    <a:pt x="1027736" y="768549"/>
                  </a:lnTo>
                  <a:lnTo>
                    <a:pt x="980335" y="777418"/>
                  </a:lnTo>
                  <a:lnTo>
                    <a:pt x="931100" y="780455"/>
                  </a:lnTo>
                  <a:close/>
                </a:path>
              </a:pathLst>
            </a:custGeom>
            <a:solidFill>
              <a:srgbClr val="13110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323608" y="8756680"/>
              <a:ext cx="752475" cy="238125"/>
            </a:xfrm>
            <a:custGeom>
              <a:avLst/>
              <a:gdLst/>
              <a:ahLst/>
              <a:cxnLst/>
              <a:rect l="l" t="t" r="r" b="b"/>
              <a:pathLst>
                <a:path w="752475" h="238125">
                  <a:moveTo>
                    <a:pt x="590064" y="237860"/>
                  </a:moveTo>
                  <a:lnTo>
                    <a:pt x="578817" y="237860"/>
                  </a:lnTo>
                  <a:lnTo>
                    <a:pt x="572490" y="235042"/>
                  </a:lnTo>
                  <a:lnTo>
                    <a:pt x="568272" y="228702"/>
                  </a:lnTo>
                  <a:lnTo>
                    <a:pt x="565098" y="220809"/>
                  </a:lnTo>
                  <a:lnTo>
                    <a:pt x="565021" y="212586"/>
                  </a:lnTo>
                  <a:lnTo>
                    <a:pt x="567975" y="205023"/>
                  </a:lnTo>
                  <a:lnTo>
                    <a:pt x="573896" y="199112"/>
                  </a:lnTo>
                  <a:lnTo>
                    <a:pt x="661769" y="139933"/>
                  </a:lnTo>
                  <a:lnTo>
                    <a:pt x="0" y="139933"/>
                  </a:lnTo>
                  <a:lnTo>
                    <a:pt x="0" y="97662"/>
                  </a:lnTo>
                  <a:lnTo>
                    <a:pt x="661769" y="97662"/>
                  </a:lnTo>
                  <a:lnTo>
                    <a:pt x="573896" y="38483"/>
                  </a:lnTo>
                  <a:lnTo>
                    <a:pt x="567975" y="32275"/>
                  </a:lnTo>
                  <a:lnTo>
                    <a:pt x="565021" y="24745"/>
                  </a:lnTo>
                  <a:lnTo>
                    <a:pt x="565098" y="16688"/>
                  </a:lnTo>
                  <a:lnTo>
                    <a:pt x="568272" y="8894"/>
                  </a:lnTo>
                  <a:lnTo>
                    <a:pt x="574467" y="2961"/>
                  </a:lnTo>
                  <a:lnTo>
                    <a:pt x="581980" y="0"/>
                  </a:lnTo>
                  <a:lnTo>
                    <a:pt x="590021" y="77"/>
                  </a:lnTo>
                  <a:lnTo>
                    <a:pt x="597797" y="3258"/>
                  </a:lnTo>
                  <a:lnTo>
                    <a:pt x="742612" y="101185"/>
                  </a:lnTo>
                  <a:lnTo>
                    <a:pt x="748938" y="105412"/>
                  </a:lnTo>
                  <a:lnTo>
                    <a:pt x="752453" y="111753"/>
                  </a:lnTo>
                  <a:lnTo>
                    <a:pt x="752453" y="125843"/>
                  </a:lnTo>
                  <a:lnTo>
                    <a:pt x="748938" y="132184"/>
                  </a:lnTo>
                  <a:lnTo>
                    <a:pt x="743315" y="136411"/>
                  </a:lnTo>
                  <a:lnTo>
                    <a:pt x="597797" y="234338"/>
                  </a:lnTo>
                  <a:lnTo>
                    <a:pt x="594282" y="236451"/>
                  </a:lnTo>
                  <a:lnTo>
                    <a:pt x="590064" y="237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2394518"/>
            <a:ext cx="9265920" cy="4302716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12450"/>
              </a:lnSpc>
              <a:spcBef>
                <a:spcPts val="540"/>
              </a:spcBef>
            </a:pPr>
            <a:r>
              <a:rPr lang="en-US" sz="10400" b="1" spc="-180" dirty="0">
                <a:solidFill>
                  <a:srgbClr val="13110E"/>
                </a:solidFill>
                <a:latin typeface="Roboto"/>
                <a:cs typeface="Roboto"/>
              </a:rPr>
              <a:t>Financial Highlights</a:t>
            </a:r>
            <a:endParaRPr sz="10400" dirty="0">
              <a:latin typeface="Roboto"/>
              <a:cs typeface="Roboto"/>
            </a:endParaRPr>
          </a:p>
          <a:p>
            <a:pPr marL="12700" marR="2282190">
              <a:lnSpc>
                <a:spcPct val="115199"/>
              </a:lnSpc>
              <a:spcBef>
                <a:spcPts val="3875"/>
              </a:spcBef>
            </a:pPr>
            <a:r>
              <a:rPr lang="en-US" sz="3200" dirty="0">
                <a:solidFill>
                  <a:srgbClr val="13110E"/>
                </a:solidFill>
                <a:latin typeface="Roboto"/>
                <a:cs typeface="Roboto"/>
              </a:rPr>
              <a:t>As of October 31, 2021</a:t>
            </a:r>
            <a:endParaRPr sz="3200" dirty="0">
              <a:latin typeface="Roboto"/>
              <a:cs typeface="Robo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D207C4-1CBF-4585-B814-CE209C23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7" y="779080"/>
            <a:ext cx="4907603" cy="13342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62314-6203-4141-A3E0-623E7BB116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763999" y="9566910"/>
            <a:ext cx="609601" cy="430887"/>
          </a:xfrm>
          <a:ln>
            <a:solidFill>
              <a:schemeClr val="tx1"/>
            </a:solidFill>
          </a:ln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235C9-E128-43F8-AF08-00D14B00A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" y="12301"/>
            <a:ext cx="18291075" cy="10274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October 31, 2021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Revenue Growth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799550"/>
            <a:ext cx="7178268" cy="185507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are revenues spread across all Funds?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80047" y="2799551"/>
            <a:ext cx="6821953" cy="1866884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Fee for Service Revenue Growth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market growth for fee on services?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20243" y="4800600"/>
            <a:ext cx="7187711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Fee for Service Revenues (G/F) $4,240,965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Total Revenues $8,420,265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199" y="4798971"/>
            <a:ext cx="6803801" cy="32351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53683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5791200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623435" y="8171363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2877800" y="8168783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44%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549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14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44018" y="54483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20243" y="656856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	  &gt;30% of annual revenue Benchmark:	  10% to 29%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	  Under 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  &gt;3% of + growth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0% to 3%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Under 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234642" y="5682539"/>
            <a:ext cx="6198561" cy="33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76BA3B-B36D-4730-80B1-4A1A933C4AAF}"/>
              </a:ext>
            </a:extLst>
          </p:cNvPr>
          <p:cNvSpPr txBox="1"/>
          <p:nvPr/>
        </p:nvSpPr>
        <p:spPr>
          <a:xfrm>
            <a:off x="9107953" y="4769672"/>
            <a:ext cx="68913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Fee for Service Current Year Less Fee for Services Last Year $4,240,965 – 2,600,776</a:t>
            </a: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Fees for Service Last Year $2,600,776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BCA93714-032F-4E9D-8776-A91C6FEF4D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81415-CA22-4FC8-BA07-F160846D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95"/>
            <a:ext cx="18267432" cy="102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9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4" y="3810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411" y="8870257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A2F9D7-F5DA-4FA5-BD69-D05D6CF58904}"/>
              </a:ext>
            </a:extLst>
          </p:cNvPr>
          <p:cNvSpPr txBox="1">
            <a:spLocks/>
          </p:cNvSpPr>
          <p:nvPr/>
        </p:nvSpPr>
        <p:spPr>
          <a:xfrm>
            <a:off x="13258800" y="1887579"/>
            <a:ext cx="4233882" cy="3726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</a:t>
            </a: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-2022</a:t>
            </a:r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  <a:b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Fund Balance</a:t>
            </a:r>
            <a:br>
              <a:rPr lang="en-US" sz="4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-</a:t>
            </a:r>
            <a:b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8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Activity</a:t>
            </a:r>
            <a:endParaRPr lang="en-US" sz="480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E45E132-CD4B-4AF1-B069-7202FA489A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F682B-2C03-4F5E-8C87-829229D9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63" y="635110"/>
            <a:ext cx="11106150" cy="9147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813CB-A571-4008-B414-D45A8F93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97"/>
            <a:ext cx="18288000" cy="102688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5345" y="38100"/>
            <a:ext cx="17037310" cy="33143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  <a:br>
              <a:rPr lang="en-US" sz="36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3200" spc="25" dirty="0">
                <a:solidFill>
                  <a:srgbClr val="13110E"/>
                </a:solidFill>
                <a:latin typeface="Roboto"/>
                <a:cs typeface="Roboto"/>
              </a:rPr>
              <a:t>GENERAL, SPECIAL REVENUE, DEBT SERVICE FUNDS, CAPITAL PROJECTS, AND INTERNAL SERVICE FUNDS.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u="sng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REVENUES (INFLOWS)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2800" spc="25" dirty="0">
                <a:solidFill>
                  <a:srgbClr val="13110E"/>
                </a:solidFill>
                <a:latin typeface="Roboto"/>
                <a:cs typeface="Roboto"/>
              </a:rPr>
              <a:t>Budget to Actual for period ending October 31, 2021</a:t>
            </a:r>
            <a:endParaRPr sz="28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B85BCFA-8AD4-4BE9-BF34-AB7D227918F7}"/>
              </a:ext>
            </a:extLst>
          </p:cNvPr>
          <p:cNvSpPr/>
          <p:nvPr/>
        </p:nvSpPr>
        <p:spPr>
          <a:xfrm rot="16200000">
            <a:off x="13373100" y="4038600"/>
            <a:ext cx="838200" cy="914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1CF1D97-0E80-4272-916F-E950BD0A40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5D467-1CDB-4D57-914E-31817C884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279725"/>
            <a:ext cx="12192000" cy="6328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203101-44C0-4200-B42B-CE2CDB5D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001"/>
            <a:ext cx="18278474" cy="102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81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25345" y="38100"/>
            <a:ext cx="17037310" cy="3191258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INTERIM FINANCIAL REPORT (unaudited)</a:t>
            </a:r>
            <a:br>
              <a:rPr lang="en-US" sz="3600" b="1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</a:br>
            <a:r>
              <a:rPr lang="en-US" sz="3200" spc="25" dirty="0">
                <a:solidFill>
                  <a:srgbClr val="13110E"/>
                </a:solidFill>
                <a:latin typeface="Roboto"/>
                <a:cs typeface="Roboto"/>
              </a:rPr>
              <a:t>GENERAL, SPECIAL REVENUE, DEBT SERVICE FUNDS, CAPITAL PROJECTS, AND INTERNAL SERVICE FUNDS.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4000" b="1" u="sng" spc="25" dirty="0">
                <a:solidFill>
                  <a:srgbClr val="1311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cs typeface="Roboto"/>
              </a:rPr>
              <a:t>Expenditures (OUTFLOWS)</a:t>
            </a:r>
          </a:p>
          <a:p>
            <a:pPr marL="12700" algn="ctr">
              <a:lnSpc>
                <a:spcPct val="100000"/>
              </a:lnSpc>
              <a:spcBef>
                <a:spcPts val="1445"/>
              </a:spcBef>
            </a:pPr>
            <a:r>
              <a:rPr lang="en-US" sz="2800" spc="25" dirty="0">
                <a:solidFill>
                  <a:srgbClr val="13110E"/>
                </a:solidFill>
                <a:latin typeface="Roboto"/>
                <a:cs typeface="Roboto"/>
              </a:rPr>
              <a:t>Budget to Actual for period ending October 31, 2021</a:t>
            </a:r>
            <a:endParaRPr sz="28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8903DDC-707A-44A3-9A6B-5D97D016ADF8}"/>
              </a:ext>
            </a:extLst>
          </p:cNvPr>
          <p:cNvSpPr/>
          <p:nvPr/>
        </p:nvSpPr>
        <p:spPr>
          <a:xfrm rot="16200000">
            <a:off x="9915211" y="5713207"/>
            <a:ext cx="819778" cy="838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84EF994-4A75-4527-A76C-458B0852E9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2852A-A1EE-4643-96DD-2739E84F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465032"/>
            <a:ext cx="13728883" cy="6154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2C0BE-D62C-443A-97D4-22783DC5E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32"/>
            <a:ext cx="18341162" cy="102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1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1" y="3464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EA4FB8-37A9-4E5B-8B78-6CA08AC09132}"/>
              </a:ext>
            </a:extLst>
          </p:cNvPr>
          <p:cNvSpPr txBox="1">
            <a:spLocks/>
          </p:cNvSpPr>
          <p:nvPr/>
        </p:nvSpPr>
        <p:spPr>
          <a:xfrm>
            <a:off x="2362200" y="309022"/>
            <a:ext cx="13413836" cy="2622946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FY 2020&amp;21 COVID19 Budget to Actual – 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Expenditures</a:t>
            </a:r>
          </a:p>
          <a:p>
            <a:pPr algn="ctr">
              <a:spcAft>
                <a:spcPts val="600"/>
              </a:spcAft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for period ending October 31, 2021</a:t>
            </a:r>
            <a:endParaRPr lang="en-US" sz="4000" kern="1200" dirty="0"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9D7AEFF-B4CD-4946-8347-893B59B0E4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28AAE-228A-4420-B14E-DF573294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62022"/>
            <a:ext cx="12721046" cy="5853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B98A6-6B2E-4AA9-82C9-2D7AA0051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5"/>
            <a:ext cx="18299829" cy="1028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10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4D990B-4408-47DB-B75B-35C128504CF9}"/>
              </a:ext>
            </a:extLst>
          </p:cNvPr>
          <p:cNvSpPr txBox="1">
            <a:spLocks/>
          </p:cNvSpPr>
          <p:nvPr/>
        </p:nvSpPr>
        <p:spPr>
          <a:xfrm>
            <a:off x="3505200" y="342900"/>
            <a:ext cx="11277600" cy="20574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2021-22 Donations Report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All Funds as of October 31, 2021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2B97641-1CF4-493B-8FAB-55567A829B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08B1C1-ABCF-4060-8185-C89A3EE5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731" y="2552700"/>
            <a:ext cx="9634538" cy="6501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F68A7-A215-41E1-8289-DD4FDCFB2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" y="26806"/>
            <a:ext cx="18249014" cy="102220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411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0CB226-6668-443D-8F8F-3109BF8D9477}"/>
              </a:ext>
            </a:extLst>
          </p:cNvPr>
          <p:cNvSpPr txBox="1">
            <a:spLocks/>
          </p:cNvSpPr>
          <p:nvPr/>
        </p:nvSpPr>
        <p:spPr>
          <a:xfrm>
            <a:off x="2819400" y="342900"/>
            <a:ext cx="118110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FY 2021-22 Donations Report</a:t>
            </a:r>
            <a:br>
              <a:rPr lang="en-US" sz="40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All Funds as of October 31,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1DCBD6CB-DCCA-4833-80BC-330601190E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A78F8-EAAE-474A-A30A-292EA723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86100"/>
            <a:ext cx="12738100" cy="449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E3E76-7EE5-4D0C-898D-243FCB2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9"/>
            <a:ext cx="18288000" cy="102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2438400" y="419100"/>
            <a:ext cx="13487400" cy="19050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COMPARATIVE ANALYSIS </a:t>
            </a:r>
            <a:b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October 31, 2021</a:t>
            </a:r>
            <a:endParaRPr lang="en-US" sz="3600" kern="0" dirty="0">
              <a:ln w="0"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FB5A57-2AC5-47C8-AD79-4DB5694B3FE3}"/>
              </a:ext>
            </a:extLst>
          </p:cNvPr>
          <p:cNvSpPr/>
          <p:nvPr/>
        </p:nvSpPr>
        <p:spPr>
          <a:xfrm>
            <a:off x="14478000" y="3314700"/>
            <a:ext cx="1371600" cy="762000"/>
          </a:xfrm>
          <a:prstGeom prst="roundRect">
            <a:avLst/>
          </a:prstGeom>
          <a:solidFill>
            <a:srgbClr val="1753F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$521B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597B-DADC-4782-9A60-8F993C239AF9}"/>
              </a:ext>
            </a:extLst>
          </p:cNvPr>
          <p:cNvSpPr txBox="1"/>
          <p:nvPr/>
        </p:nvSpPr>
        <p:spPr>
          <a:xfrm>
            <a:off x="13707446" y="8887364"/>
            <a:ext cx="3666154" cy="1292662"/>
          </a:xfrm>
          <a:prstGeom prst="rect">
            <a:avLst/>
          </a:prstGeom>
          <a:solidFill>
            <a:srgbClr val="558ED5"/>
          </a:solidFill>
          <a:ln>
            <a:solidFill>
              <a:srgbClr val="8C66B3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Abadi Extra Light" panose="020B0204020104020204" pitchFamily="34" charset="0"/>
                <a:cs typeface="Arial" charset="0"/>
              </a:rPr>
              <a:t>See Tax Calculator at:</a:t>
            </a:r>
            <a:endParaRPr lang="en-US" sz="2200" dirty="0">
              <a:solidFill>
                <a:schemeClr val="bg1"/>
              </a:solidFill>
              <a:latin typeface="Abadi Extra Light" panose="020B0204020104020204" pitchFamily="34" charset="0"/>
              <a:cs typeface="Arial" charset="0"/>
              <a:sym typeface="Wingdings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Abadi Extra Light" panose="020B0204020104020204" pitchFamily="34" charset="0"/>
                <a:cs typeface="Arial" panose="020B0604020202020204" pitchFamily="34" charset="0"/>
              </a:rPr>
              <a:t> </a:t>
            </a:r>
            <a:r>
              <a:rPr lang="en-US" sz="2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badi Extra Light" panose="020B0204020104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https://hcde-texas.org/transparency/tax-rate</a:t>
            </a:r>
            <a:r>
              <a:rPr lang="en-US" sz="2200" u="sng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200" u="sng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u="sng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badi Extra Light" panose="020B0204020104020204" pitchFamily="34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69765-4A72-4439-B0FB-B7C95FBE88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DF172DA-0546-4C17-9EC8-DAA81101DE69}"/>
              </a:ext>
            </a:extLst>
          </p:cNvPr>
          <p:cNvSpPr txBox="1">
            <a:spLocks/>
          </p:cNvSpPr>
          <p:nvPr/>
        </p:nvSpPr>
        <p:spPr>
          <a:xfrm>
            <a:off x="17616796" y="9405183"/>
            <a:ext cx="38100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pPr/>
              <a:t>17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73C-B750-449C-B76F-DB884010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0385"/>
            <a:ext cx="10729604" cy="665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C8CAD-0BF8-4820-9012-3D5B7302F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" y="17282"/>
            <a:ext cx="18278589" cy="102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25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BBAE36-A10C-4C42-A49A-2EEAFAE10817}"/>
              </a:ext>
            </a:extLst>
          </p:cNvPr>
          <p:cNvSpPr txBox="1">
            <a:spLocks/>
          </p:cNvSpPr>
          <p:nvPr/>
        </p:nvSpPr>
        <p:spPr>
          <a:xfrm>
            <a:off x="2438400" y="419100"/>
            <a:ext cx="13487400" cy="190500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</a:t>
            </a:r>
          </a:p>
          <a:p>
            <a:pPr algn="ctr"/>
            <a:r>
              <a:rPr lang="en-US" sz="3200" kern="0" dirty="0">
                <a:ln w="0"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October 31, 2021 (2nd month / 12 months)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1447B4D-429A-4240-A14D-82718C4F85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CAB3C-AE24-494E-916B-4FB1722E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264427"/>
            <a:ext cx="12268200" cy="6696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D3E89-E6A2-4001-A980-BA886B9F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" y="6122"/>
            <a:ext cx="18280063" cy="102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0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750" y="-124506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a)  2021 Tax Rate = $0.004990/$100 Property Assessment/Appraisal - --&gt;  Annual Tax on a $249,978 - $67,494 = $182,484/100 x .004990 =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     Residential Property = $9.11 (net of 27%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     b)  $705,000/$25,188,000 =  2.80% Collection and assessment costs </a:t>
            </a:r>
          </a:p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7F916C-6AC8-41F8-8F46-A69A359EE6A4}"/>
              </a:ext>
            </a:extLst>
          </p:cNvPr>
          <p:cNvSpPr txBox="1">
            <a:spLocks/>
          </p:cNvSpPr>
          <p:nvPr/>
        </p:nvSpPr>
        <p:spPr>
          <a:xfrm>
            <a:off x="1962924" y="205222"/>
            <a:ext cx="14343330" cy="159455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TAX COLLECTIONS </a:t>
            </a:r>
          </a:p>
          <a:p>
            <a:pPr algn="ctr"/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October 31, 2021 </a:t>
            </a:r>
          </a:p>
          <a:p>
            <a:pPr algn="ctr"/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(2nd month / 12 month)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D0EFEFF-3D4A-4730-856C-6B5CBC3867D0}"/>
              </a:ext>
            </a:extLst>
          </p:cNvPr>
          <p:cNvSpPr/>
          <p:nvPr/>
        </p:nvSpPr>
        <p:spPr>
          <a:xfrm rot="5400000">
            <a:off x="16001453" y="5618023"/>
            <a:ext cx="609601" cy="624958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6A9C4F2-E2FF-483E-81BA-1CEC42A20C5C}"/>
              </a:ext>
            </a:extLst>
          </p:cNvPr>
          <p:cNvSpPr/>
          <p:nvPr/>
        </p:nvSpPr>
        <p:spPr>
          <a:xfrm>
            <a:off x="10058400" y="1887574"/>
            <a:ext cx="685800" cy="40401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DA9C399-E44E-4B74-A0E8-7240361688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19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E8E8B-CD62-4859-99FF-74FAF4D87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79388"/>
            <a:ext cx="13563600" cy="6543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2BEC68-A30B-49E3-8F81-DCE78AF1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50" y="35351"/>
            <a:ext cx="18380886" cy="102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9341"/>
            <a:ext cx="18278475" cy="8947543"/>
            <a:chOff x="0" y="1342859"/>
            <a:chExt cx="18278475" cy="8947543"/>
          </a:xfrm>
        </p:grpSpPr>
        <p:sp>
          <p:nvSpPr>
            <p:cNvPr id="3" name="object 3"/>
            <p:cNvSpPr/>
            <p:nvPr/>
          </p:nvSpPr>
          <p:spPr>
            <a:xfrm>
              <a:off x="0" y="8871177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42859"/>
              <a:ext cx="7551232" cy="89441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96117" y="6591300"/>
              <a:ext cx="8173084" cy="0"/>
            </a:xfrm>
            <a:custGeom>
              <a:avLst/>
              <a:gdLst/>
              <a:ahLst/>
              <a:cxnLst/>
              <a:rect l="l" t="t" r="r" b="b"/>
              <a:pathLst>
                <a:path w="8173084">
                  <a:moveTo>
                    <a:pt x="0" y="0"/>
                  </a:moveTo>
                  <a:lnTo>
                    <a:pt x="8172522" y="0"/>
                  </a:lnTo>
                </a:path>
              </a:pathLst>
            </a:custGeom>
            <a:ln w="9524">
              <a:solidFill>
                <a:srgbClr val="1753F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16515" y="929943"/>
            <a:ext cx="9590483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6000" b="1" spc="-60" dirty="0"/>
              <a:t>Highlights of Interim Financial Report (unaudited)</a:t>
            </a:r>
            <a:endParaRPr sz="6000" b="1" dirty="0"/>
          </a:p>
        </p:txBody>
      </p:sp>
      <p:sp>
        <p:nvSpPr>
          <p:cNvPr id="9" name="object 9"/>
          <p:cNvSpPr txBox="1"/>
          <p:nvPr/>
        </p:nvSpPr>
        <p:spPr>
          <a:xfrm>
            <a:off x="11143348" y="2789426"/>
            <a:ext cx="4249052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-5" dirty="0">
                <a:solidFill>
                  <a:srgbClr val="13110E"/>
                </a:solidFill>
                <a:latin typeface="Roboto"/>
                <a:cs typeface="Roboto"/>
              </a:rPr>
              <a:t>October 31, 2021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800" dirty="0"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63476" y="4177831"/>
            <a:ext cx="7399076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13110E"/>
                </a:solidFill>
                <a:latin typeface="Roboto"/>
                <a:cs typeface="Roboto"/>
              </a:rPr>
              <a:t>BUDGET AMENDMENT REPORT for the November 17, 2021,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solidFill>
                  <a:srgbClr val="13110E"/>
                </a:solidFill>
                <a:latin typeface="Roboto"/>
                <a:cs typeface="Roboto"/>
              </a:rPr>
              <a:t>Board meeting</a:t>
            </a:r>
            <a:endParaRPr sz="3600" dirty="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37524" y="6853960"/>
            <a:ext cx="7650276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13110E"/>
                </a:solidFill>
                <a:latin typeface="Roboto"/>
                <a:cs typeface="Roboto"/>
              </a:rPr>
              <a:t>Click below for a 1-minute Briefing: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hlinkClick r:id="rId3"/>
              </a:rPr>
              <a:t>Oct 2021 | Financial Highlights | </a:t>
            </a:r>
            <a:r>
              <a:rPr lang="en-US" sz="2800" dirty="0" err="1">
                <a:hlinkClick r:id="rId3"/>
              </a:rPr>
              <a:t>ShowMe</a:t>
            </a:r>
            <a:endParaRPr lang="en-US" sz="2800" u="sng" dirty="0">
              <a:solidFill>
                <a:srgbClr val="13110E"/>
              </a:solidFill>
              <a:highlight>
                <a:srgbClr val="FFFF00"/>
              </a:highlight>
              <a:latin typeface="Roboto"/>
              <a:cs typeface="Roboto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dirty="0">
                <a:solidFill>
                  <a:srgbClr val="13110E"/>
                </a:solidFill>
                <a:latin typeface="Roboto"/>
                <a:cs typeface="Roboto"/>
              </a:rPr>
              <a:t>Prepared by: Business Support Services Division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800" dirty="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96117" y="4954683"/>
            <a:ext cx="93471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70" dirty="0">
                <a:solidFill>
                  <a:srgbClr val="1753F1"/>
                </a:solidFill>
                <a:latin typeface="Roboto"/>
                <a:cs typeface="Roboto"/>
              </a:rPr>
              <a:t> 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2D5709-5186-46C4-AAB4-F2D328FC0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136"/>
            <a:ext cx="3886200" cy="105656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89BC-3A5D-41C4-AE82-F0E7C97ECB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94BC4-D283-4556-92E4-D2C6A8D91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48489"/>
            <a:ext cx="18278475" cy="103785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7C41C8-A354-483D-A1D6-756CB86194DA}"/>
              </a:ext>
            </a:extLst>
          </p:cNvPr>
          <p:cNvSpPr txBox="1">
            <a:spLocks/>
          </p:cNvSpPr>
          <p:nvPr/>
        </p:nvSpPr>
        <p:spPr>
          <a:xfrm>
            <a:off x="1144073" y="451770"/>
            <a:ext cx="16230600" cy="182880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Fiscal </a:t>
            </a: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Year-To-Date as of October 31, 2021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(2nd month / 12 month)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25D2E-E627-4A9D-9729-9B25F1687419}"/>
              </a:ext>
            </a:extLst>
          </p:cNvPr>
          <p:cNvSpPr txBox="1"/>
          <p:nvPr/>
        </p:nvSpPr>
        <p:spPr>
          <a:xfrm>
            <a:off x="762000" y="9072030"/>
            <a:ext cx="1584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a)  2021 Tax Rate = $0.004990/$100 Property Assessment/Appraisal - --&gt;  Annual Tax on a $249,978 - $67,494 = $182,484/100 x .004990 =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   Residential Property = $9.11 (net of 27% homestead exception.)                           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b)  $705,000/$25,188,000 =  2.80% Collection and assessment costs 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84FCAD-EF26-464B-B75A-5F10364FA96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25708-6C99-4ABE-98B4-FCE1AFC2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456869"/>
            <a:ext cx="11620500" cy="5734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E3B6A-2A71-4A22-A80C-EAA1A508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" y="10668"/>
            <a:ext cx="18288162" cy="102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9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EA58EA-6700-4451-BB1F-A1CD90EA60E1}"/>
              </a:ext>
            </a:extLst>
          </p:cNvPr>
          <p:cNvSpPr txBox="1">
            <a:spLocks/>
          </p:cNvSpPr>
          <p:nvPr/>
        </p:nvSpPr>
        <p:spPr>
          <a:xfrm>
            <a:off x="1890928" y="136524"/>
            <a:ext cx="13272872" cy="19589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DISBURSEMENT – ALL FUNDS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October 31, 2021</a:t>
            </a:r>
            <a:br>
              <a:rPr lang="en-US" sz="3200" kern="0" dirty="0">
                <a:solidFill>
                  <a:sysClr val="windowText" lastClr="000000"/>
                </a:solidFill>
              </a:rPr>
            </a:br>
            <a:endParaRPr lang="en-US" sz="3200" kern="0" dirty="0">
              <a:ln w="0"/>
              <a:solidFill>
                <a:sysClr val="windowText" lastClr="0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10BF9-BF1B-4615-9921-997BC8809A2C}"/>
              </a:ext>
            </a:extLst>
          </p:cNvPr>
          <p:cNvSpPr txBox="1"/>
          <p:nvPr/>
        </p:nvSpPr>
        <p:spPr>
          <a:xfrm>
            <a:off x="1752600" y="5605350"/>
            <a:ext cx="138730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Notes: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Purchase Orders and Payment Authorizations are reviewed before disbursement. 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All Procurement Card charges are reviewed by cardholder, supervisor, and business office staff each month. </a:t>
            </a:r>
          </a:p>
          <a:p>
            <a:pPr marL="457200" indent="-457200">
              <a:buAutoNum type="alphaUcParenBoth"/>
            </a:pPr>
            <a:r>
              <a:rPr lang="en-US" sz="3600" b="1" dirty="0">
                <a:ln w="0"/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 report on CH Local Expenditures is included in the monthly report.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944E8-2085-4ABF-BAAE-190A3CCCCBAC}"/>
              </a:ext>
            </a:extLst>
          </p:cNvPr>
          <p:cNvSpPr/>
          <p:nvPr/>
        </p:nvSpPr>
        <p:spPr>
          <a:xfrm>
            <a:off x="1890928" y="2835275"/>
            <a:ext cx="13272872" cy="24865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DE33BDF-8714-4CCA-9B3E-213031C7A7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169F3-5E24-40F2-A422-2729D253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4" y="2493594"/>
            <a:ext cx="13652393" cy="2958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6ABBD-9891-4428-B9EC-500320A2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" y="-9176"/>
            <a:ext cx="18252912" cy="102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3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" y="8724900"/>
            <a:ext cx="18288000" cy="1551709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sz="2800" b="1" dirty="0">
              <a:highlight>
                <a:srgbClr val="FFFF00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C8F8CC-FB9E-4897-8423-2311EFC1084E}"/>
              </a:ext>
            </a:extLst>
          </p:cNvPr>
          <p:cNvSpPr txBox="1">
            <a:spLocks/>
          </p:cNvSpPr>
          <p:nvPr/>
        </p:nvSpPr>
        <p:spPr>
          <a:xfrm>
            <a:off x="2362200" y="419100"/>
            <a:ext cx="13087928" cy="155170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>
              <a:defRPr sz="8000" b="1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sz="40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Segment Division Data </a:t>
            </a:r>
            <a:br>
              <a:rPr lang="en-US" sz="32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28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As of October 31, 2021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A90D5F1-84B8-4ECC-BF9A-5B0F0CA04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6CBE1-8C68-4FBA-B3DE-155BD7EF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16" y="2705100"/>
            <a:ext cx="14844295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94AAC-06A7-4BBA-81EA-50D7CA00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0"/>
            <a:ext cx="18297573" cy="102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2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5156"/>
            <a:ext cx="18288000" cy="32385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2230182" y="498670"/>
            <a:ext cx="13543217" cy="182543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Autofit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HIGHLIGHTS OF BUDGET AMENDMENT REPORT</a:t>
            </a:r>
            <a:br>
              <a:rPr lang="en-US" sz="48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9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November 17, 2021 Board Meeting</a:t>
            </a:r>
            <a:b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(unaudited)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31FBCB-2690-4656-939A-34349DB12D56}"/>
              </a:ext>
            </a:extLst>
          </p:cNvPr>
          <p:cNvSpPr/>
          <p:nvPr/>
        </p:nvSpPr>
        <p:spPr>
          <a:xfrm>
            <a:off x="3124200" y="4971260"/>
            <a:ext cx="113538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General Fund = $75,859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E1ED6F-2B6B-48AC-96B2-7A0379029148}"/>
              </a:ext>
            </a:extLst>
          </p:cNvPr>
          <p:cNvSpPr/>
          <p:nvPr/>
        </p:nvSpPr>
        <p:spPr>
          <a:xfrm>
            <a:off x="2667000" y="6328498"/>
            <a:ext cx="129540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Special Revenue Funds (Grants) = ($190,137)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AD3DBF2-23DF-4C2C-B5B5-DBB7B9C44C68}"/>
              </a:ext>
            </a:extLst>
          </p:cNvPr>
          <p:cNvSpPr/>
          <p:nvPr/>
        </p:nvSpPr>
        <p:spPr>
          <a:xfrm>
            <a:off x="3270307" y="7685736"/>
            <a:ext cx="11353800" cy="6096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Facilities Fund = $117,849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286B0-BF06-4AFD-B3D0-CBC35BD5EFFC}"/>
              </a:ext>
            </a:extLst>
          </p:cNvPr>
          <p:cNvSpPr txBox="1"/>
          <p:nvPr/>
        </p:nvSpPr>
        <p:spPr>
          <a:xfrm>
            <a:off x="6705600" y="3163344"/>
            <a:ext cx="4483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>
                <a:latin typeface="+mj-lt"/>
                <a:ea typeface="Roboto" panose="02000000000000000000" pitchFamily="2" charset="0"/>
              </a:rPr>
              <a:t>Amendments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B20F6B5-18DA-49CC-B36B-CE39D6BAA2A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1CD30-8958-4188-BC03-F63F36A96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27"/>
            <a:ext cx="18288000" cy="103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General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AA57AB6-C2D8-457B-8200-E9232D9D51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E7ACF-DD83-415B-BAE0-820478EF5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84097"/>
            <a:ext cx="17021557" cy="5655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86C20-C145-46B1-8A50-6F6C79E5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34"/>
            <a:ext cx="18288000" cy="102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67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Special Revenue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C1527A-93CF-459A-A21D-26C268D49D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2C847-C432-4F44-8964-C94F095F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05" y="2236740"/>
            <a:ext cx="16894097" cy="6259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D07155-E1FC-49DE-8223-FA67B3BEB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9"/>
            <a:ext cx="18289476" cy="102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Special Revenue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C1527A-93CF-459A-A21D-26C268D49D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99645C-9DBD-4502-9F87-B6B94A75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06" y="2477664"/>
            <a:ext cx="16885794" cy="5649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A15CC-340C-44D7-9727-4703F02E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86" y="1"/>
            <a:ext cx="18309385" cy="1026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65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Special Revenue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C1527A-93CF-459A-A21D-26C268D49D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EBFB4-0872-404D-9D2B-9C29DE58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62" y="2592697"/>
            <a:ext cx="17581275" cy="5101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21425-A43D-4ECB-B1FF-80AD2E2A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8"/>
            <a:ext cx="18299033" cy="102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Special Revenue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C1527A-93CF-459A-A21D-26C268D49D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86006-FD1D-4CC2-A13D-229445BF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638299"/>
            <a:ext cx="16230598" cy="6799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2EB1B-54AA-43F6-BC7D-9ABA9183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62"/>
            <a:ext cx="18287999" cy="103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2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0BCD8F-4B26-40D0-BDA4-683F231A89B5}"/>
              </a:ext>
            </a:extLst>
          </p:cNvPr>
          <p:cNvSpPr/>
          <p:nvPr/>
        </p:nvSpPr>
        <p:spPr>
          <a:xfrm>
            <a:off x="0" y="8877300"/>
            <a:ext cx="18288000" cy="1409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D73E8-B768-4D76-8AB4-8D6FB774372F}"/>
              </a:ext>
            </a:extLst>
          </p:cNvPr>
          <p:cNvSpPr/>
          <p:nvPr/>
        </p:nvSpPr>
        <p:spPr>
          <a:xfrm>
            <a:off x="0" y="8572500"/>
            <a:ext cx="18288000" cy="228600"/>
          </a:xfrm>
          <a:prstGeom prst="rect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21E597-EB49-4E32-B0DC-CA1360B302CF}"/>
              </a:ext>
            </a:extLst>
          </p:cNvPr>
          <p:cNvSpPr txBox="1"/>
          <p:nvPr/>
        </p:nvSpPr>
        <p:spPr>
          <a:xfrm>
            <a:off x="762000" y="0"/>
            <a:ext cx="16459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INTERIM FINANCIAL REPORT (unaudited)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FY 2021-22 BUDGET AMENDMENT REPORT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November 17, 2021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Facilities Fund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DE3EB9D-1428-464A-B2AD-9D75249FBA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29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A4C6A-3354-48C8-AF5A-7AA3BE1F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33700"/>
            <a:ext cx="15376526" cy="230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CDAE3-2A15-4B5C-A306-99D386A4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42"/>
            <a:ext cx="18288000" cy="1031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531046"/>
            <a:ext cx="911034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"/>
              </a:rPr>
              <a:t>Posted on Our Website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813" y="2474044"/>
            <a:ext cx="20345399" cy="2934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 dirty="0">
                <a:solidFill>
                  <a:srgbClr val="FFFFFF"/>
                </a:solidFill>
                <a:latin typeface="Roboto"/>
                <a:cs typeface="Roboto"/>
              </a:rPr>
              <a:t>Finance / Monthly Finance Reports (hcde-texas.org)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endParaRPr lang="en-US" sz="4400" b="1" spc="-5" dirty="0">
              <a:solidFill>
                <a:srgbClr val="FFFFFF"/>
              </a:solidFill>
              <a:latin typeface="Roboto"/>
              <a:cs typeface="Roboto"/>
            </a:endParaRP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spc="-5" dirty="0">
                <a:solidFill>
                  <a:srgbClr val="FFFFFF"/>
                </a:solidFill>
                <a:latin typeface="Roboto"/>
                <a:cs typeface="Roboto"/>
              </a:rPr>
              <a:t>Linked from State Comptroller’s website</a:t>
            </a:r>
          </a:p>
          <a:p>
            <a:pPr marL="12700" marR="2479675">
              <a:lnSpc>
                <a:spcPct val="107800"/>
              </a:lnSpc>
              <a:spcBef>
                <a:spcPts val="100"/>
              </a:spcBef>
            </a:pPr>
            <a:r>
              <a:rPr lang="en-US" sz="4400" b="1" u="sng" spc="-5" dirty="0">
                <a:solidFill>
                  <a:srgbClr val="FFFFFF"/>
                </a:solidFill>
                <a:latin typeface="Roboto"/>
                <a:cs typeface="Roboto"/>
              </a:rPr>
              <a:t>http://www.texastransparency.org/local/schools.php</a:t>
            </a:r>
          </a:p>
        </p:txBody>
      </p:sp>
      <p:sp>
        <p:nvSpPr>
          <p:cNvPr id="5" name="object 5"/>
          <p:cNvSpPr/>
          <p:nvPr/>
        </p:nvSpPr>
        <p:spPr>
          <a:xfrm>
            <a:off x="9411" y="8870246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F4AA6-3292-4925-8C4C-769B4D4E9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502291"/>
            <a:ext cx="3505200" cy="3488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C65BE-ABFF-4C88-BE86-75659CAD9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6500050"/>
            <a:ext cx="3505504" cy="3487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9A7FFD-77BD-4E72-8002-78D645050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0" y="6500050"/>
            <a:ext cx="3505504" cy="3487214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3A6607-E0D7-4084-B067-A85DE7F7AD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2C17E-BBD0-446C-B344-8720BDDB8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" y="330"/>
            <a:ext cx="18278588" cy="102916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59943" y="3877063"/>
            <a:ext cx="14968112" cy="12664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 dirty="0"/>
              <a:t>Education Foundation Update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521709" y="5676900"/>
            <a:ext cx="11244580" cy="448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2800" spc="40" dirty="0">
                <a:solidFill>
                  <a:srgbClr val="13110E"/>
                </a:solidFill>
                <a:latin typeface="Roboto"/>
                <a:cs typeface="Roboto"/>
              </a:rPr>
              <a:t>October 31, 2021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635B4-E0B8-4A09-81F7-9BDDDBA94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23"/>
            <a:ext cx="8043575" cy="28893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A7A1829-5E57-4C4A-9173-95F12B7AC8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8B77FA-9432-42D4-A950-0BA0CB74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7"/>
            <a:ext cx="18288000" cy="102836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57685" cy="10287000"/>
          </a:xfrm>
          <a:custGeom>
            <a:avLst/>
            <a:gdLst/>
            <a:ahLst/>
            <a:cxnLst/>
            <a:rect l="l" t="t" r="r" b="b"/>
            <a:pathLst>
              <a:path w="11957685" h="10287000">
                <a:moveTo>
                  <a:pt x="0" y="10286999"/>
                </a:moveTo>
                <a:lnTo>
                  <a:pt x="11957065" y="10286999"/>
                </a:lnTo>
                <a:lnTo>
                  <a:pt x="1195706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118542" y="190500"/>
            <a:ext cx="6050915" cy="16077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 dirty="0">
                <a:ln w="0"/>
                <a:latin typeface="Adobe Devanagari" panose="02040503050201020203" pitchFamily="18" charset="0"/>
                <a:cs typeface="Adobe Devanagari" panose="02040503050201020203" pitchFamily="18" charset="0"/>
              </a:rPr>
              <a:t>Statement of Financial Position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57050" y="0"/>
            <a:ext cx="6330950" cy="10287000"/>
          </a:xfrm>
          <a:custGeom>
            <a:avLst/>
            <a:gdLst/>
            <a:ahLst/>
            <a:cxnLst/>
            <a:rect l="l" t="t" r="r" b="b"/>
            <a:pathLst>
              <a:path w="6330950" h="10287000">
                <a:moveTo>
                  <a:pt x="0" y="0"/>
                </a:moveTo>
                <a:lnTo>
                  <a:pt x="6330933" y="0"/>
                </a:lnTo>
                <a:lnTo>
                  <a:pt x="633093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4E961D4-6F2C-4850-A9D2-4748647AFF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FFAB7-BE7E-487C-BFF1-D18EB518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50" y="1759599"/>
            <a:ext cx="11065950" cy="8504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7D1783-2AC6-44F7-82BE-9DB0AF6DEC77}"/>
              </a:ext>
            </a:extLst>
          </p:cNvPr>
          <p:cNvSpPr txBox="1"/>
          <p:nvPr/>
        </p:nvSpPr>
        <p:spPr>
          <a:xfrm>
            <a:off x="6118542" y="6210300"/>
            <a:ext cx="208753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Net Equity $1,048,536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F596A-6C7A-4EBF-A502-125149CD0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03"/>
            <a:ext cx="18288000" cy="1030440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46470" y="190500"/>
            <a:ext cx="6050915" cy="23409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85775" algn="ctr">
              <a:lnSpc>
                <a:spcPct val="108100"/>
              </a:lnSpc>
              <a:spcBef>
                <a:spcPts val="95"/>
              </a:spcBef>
            </a:pPr>
            <a:r>
              <a:rPr lang="en-US" sz="4800" b="1" spc="-40" dirty="0">
                <a:solidFill>
                  <a:srgbClr val="13110E"/>
                </a:solidFill>
                <a:latin typeface="Roboto"/>
                <a:cs typeface="Roboto"/>
              </a:rPr>
              <a:t>Statement of Activities Classified</a:t>
            </a:r>
            <a:endParaRPr sz="4800" dirty="0">
              <a:latin typeface="Roboto"/>
              <a:cs typeface="Roboto"/>
            </a:endParaRPr>
          </a:p>
          <a:p>
            <a:pPr marL="12700" marR="5080" algn="ctr">
              <a:lnSpc>
                <a:spcPct val="116100"/>
              </a:lnSpc>
              <a:spcBef>
                <a:spcPts val="2985"/>
              </a:spcBef>
            </a:pPr>
            <a:r>
              <a:rPr sz="2100" spc="30" dirty="0">
                <a:solidFill>
                  <a:srgbClr val="13110E"/>
                </a:solidFill>
                <a:latin typeface="Roboto"/>
                <a:cs typeface="Roboto"/>
              </a:rPr>
              <a:t>.</a:t>
            </a:r>
            <a:endParaRPr sz="2100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957065" y="0"/>
            <a:ext cx="6330950" cy="10287000"/>
          </a:xfrm>
          <a:custGeom>
            <a:avLst/>
            <a:gdLst/>
            <a:ahLst/>
            <a:cxnLst/>
            <a:rect l="l" t="t" r="r" b="b"/>
            <a:pathLst>
              <a:path w="6330950" h="10287000">
                <a:moveTo>
                  <a:pt x="0" y="0"/>
                </a:moveTo>
                <a:lnTo>
                  <a:pt x="6330933" y="0"/>
                </a:lnTo>
                <a:lnTo>
                  <a:pt x="633093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CB2F-21BB-4249-8AB3-54C51E7B78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32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5134F-4A1C-4F6E-B7BB-4149CC4E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019" y="2005963"/>
            <a:ext cx="13965961" cy="7989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630AC-F21B-497F-8AFB-FB4415DF5F3D}"/>
              </a:ext>
            </a:extLst>
          </p:cNvPr>
          <p:cNvSpPr txBox="1"/>
          <p:nvPr/>
        </p:nvSpPr>
        <p:spPr>
          <a:xfrm>
            <a:off x="8362989" y="8191500"/>
            <a:ext cx="360752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Disbursements of $15,030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D66F5-643C-4790-BFA5-FACD007E9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4"/>
            <a:ext cx="18316021" cy="102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14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5567" y="8870315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D7C3F9-51B0-47D9-ACCE-40CBADBD86A8}"/>
              </a:ext>
            </a:extLst>
          </p:cNvPr>
          <p:cNvSpPr txBox="1">
            <a:spLocks/>
          </p:cNvSpPr>
          <p:nvPr/>
        </p:nvSpPr>
        <p:spPr>
          <a:xfrm>
            <a:off x="2819400" y="108651"/>
            <a:ext cx="11473753" cy="181762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 </a:t>
            </a:r>
            <a:br>
              <a:rPr lang="en-US" sz="40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b="1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COLLECTIONS COMPARATIVE ANALYSIS </a:t>
            </a:r>
            <a:b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36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Fiscal Year-To-Date as of October 31,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60677-E674-48A4-97BC-4F38488D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171"/>
            <a:ext cx="16678389" cy="62077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946CDC-CE7A-4590-86D8-326E619B58B0}"/>
              </a:ext>
            </a:extLst>
          </p:cNvPr>
          <p:cNvSpPr/>
          <p:nvPr/>
        </p:nvSpPr>
        <p:spPr>
          <a:xfrm>
            <a:off x="16771002" y="4457700"/>
            <a:ext cx="1152411" cy="555418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$505 B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529A2E69-0185-400B-BA55-5B1A60E666CE}"/>
              </a:ext>
            </a:extLst>
          </p:cNvPr>
          <p:cNvSpPr/>
          <p:nvPr/>
        </p:nvSpPr>
        <p:spPr>
          <a:xfrm>
            <a:off x="-9411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		</a:t>
            </a:r>
          </a:p>
          <a:p>
            <a:pPr algn="ctr"/>
            <a:r>
              <a:rPr lang="en-US" sz="4400" b="1" kern="12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Transaction Detail by Inflow &amp; Outflow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66A7540-110C-409A-9935-B5D8387228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33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8B834-5910-4009-ACA9-1EF6D6C23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22" y="1416685"/>
            <a:ext cx="15550855" cy="82160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E327EB-4C8E-4B5F-8908-DCF2FC25667B}"/>
                  </a:ext>
                </a:extLst>
              </p14:cNvPr>
              <p14:cNvContentPartPr/>
              <p14:nvPr/>
            </p14:nvContentPartPr>
            <p14:xfrm>
              <a:off x="7425890" y="5823041"/>
              <a:ext cx="1980000" cy="65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E327EB-4C8E-4B5F-8908-DCF2FC2566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1890" y="5715041"/>
                <a:ext cx="208764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81FF9F-07E4-4053-A4F4-D3C6BA332C83}"/>
                  </a:ext>
                </a:extLst>
              </p14:cNvPr>
              <p14:cNvContentPartPr/>
              <p14:nvPr/>
            </p14:nvContentPartPr>
            <p14:xfrm>
              <a:off x="15253730" y="5858681"/>
              <a:ext cx="708120" cy="23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81FF9F-07E4-4053-A4F4-D3C6BA332C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99730" y="5750681"/>
                <a:ext cx="8157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2B0CA4-2E4B-4C78-BC92-7347D85A46B0}"/>
                  </a:ext>
                </a:extLst>
              </p14:cNvPr>
              <p14:cNvContentPartPr/>
              <p14:nvPr/>
            </p14:nvContentPartPr>
            <p14:xfrm>
              <a:off x="7437770" y="6266201"/>
              <a:ext cx="1817640" cy="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2B0CA4-2E4B-4C78-BC92-7347D85A46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83770" y="6158561"/>
                <a:ext cx="192528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1CEE24-0A6A-4A9F-803C-2F0927DE8BEA}"/>
                  </a:ext>
                </a:extLst>
              </p14:cNvPr>
              <p14:cNvContentPartPr/>
              <p14:nvPr/>
            </p14:nvContentPartPr>
            <p14:xfrm>
              <a:off x="15119810" y="6313361"/>
              <a:ext cx="838080" cy="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1CEE24-0A6A-4A9F-803C-2F0927DE8B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65810" y="6205721"/>
                <a:ext cx="945720" cy="2224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1D8C0CE-2153-441B-969C-96D46E4F95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7466"/>
            <a:ext cx="18304042" cy="1028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5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00200" y="3179469"/>
            <a:ext cx="14968112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800"/>
              </a:lnSpc>
              <a:spcBef>
                <a:spcPts val="100"/>
              </a:spcBef>
            </a:pPr>
            <a:r>
              <a:rPr lang="en-US" spc="-5" dirty="0"/>
              <a:t>PFC &amp; Lease Revenue Projects Update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276600" y="5945694"/>
            <a:ext cx="11244580" cy="448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lang="en-US" sz="2800" spc="40" dirty="0">
                <a:solidFill>
                  <a:srgbClr val="13110E"/>
                </a:solidFill>
                <a:latin typeface="Roboto"/>
                <a:cs typeface="Roboto"/>
              </a:rPr>
              <a:t>October 31, 2021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BBC9D-F64E-450E-9A25-AF3E318E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78223"/>
            <a:ext cx="8043575" cy="2889321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ED09966-D263-4E92-B54E-B8AFE563D7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353F2-E75F-48F5-80D7-5BF2FD1C7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47"/>
            <a:ext cx="18288000" cy="103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72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39666" y="3010733"/>
            <a:ext cx="7248525" cy="5581650"/>
          </a:xfrm>
          <a:custGeom>
            <a:avLst/>
            <a:gdLst/>
            <a:ahLst/>
            <a:cxnLst/>
            <a:rect l="l" t="t" r="r" b="b"/>
            <a:pathLst>
              <a:path w="7248525" h="5581650">
                <a:moveTo>
                  <a:pt x="6880373" y="5581646"/>
                </a:moveTo>
                <a:lnTo>
                  <a:pt x="368151" y="5581646"/>
                </a:lnTo>
                <a:lnTo>
                  <a:pt x="322062" y="5578770"/>
                </a:lnTo>
                <a:lnTo>
                  <a:pt x="277656" y="5570373"/>
                </a:lnTo>
                <a:lnTo>
                  <a:pt x="235281" y="5556805"/>
                </a:lnTo>
                <a:lnTo>
                  <a:pt x="195287" y="5538413"/>
                </a:lnTo>
                <a:lnTo>
                  <a:pt x="158021" y="5515549"/>
                </a:lnTo>
                <a:lnTo>
                  <a:pt x="123834" y="5488559"/>
                </a:lnTo>
                <a:lnTo>
                  <a:pt x="93073" y="5457793"/>
                </a:lnTo>
                <a:lnTo>
                  <a:pt x="66087" y="5423600"/>
                </a:lnTo>
                <a:lnTo>
                  <a:pt x="43226" y="5386328"/>
                </a:lnTo>
                <a:lnTo>
                  <a:pt x="24837" y="5346328"/>
                </a:lnTo>
                <a:lnTo>
                  <a:pt x="11271" y="5303946"/>
                </a:lnTo>
                <a:lnTo>
                  <a:pt x="2876" y="5259533"/>
                </a:lnTo>
                <a:lnTo>
                  <a:pt x="0" y="5213437"/>
                </a:lnTo>
                <a:lnTo>
                  <a:pt x="0" y="368209"/>
                </a:lnTo>
                <a:lnTo>
                  <a:pt x="2876" y="322113"/>
                </a:lnTo>
                <a:lnTo>
                  <a:pt x="11271" y="277700"/>
                </a:lnTo>
                <a:lnTo>
                  <a:pt x="24837" y="235318"/>
                </a:lnTo>
                <a:lnTo>
                  <a:pt x="43226" y="195318"/>
                </a:lnTo>
                <a:lnTo>
                  <a:pt x="66087" y="158046"/>
                </a:lnTo>
                <a:lnTo>
                  <a:pt x="93073" y="123853"/>
                </a:lnTo>
                <a:lnTo>
                  <a:pt x="123834" y="93087"/>
                </a:lnTo>
                <a:lnTo>
                  <a:pt x="158021" y="66097"/>
                </a:lnTo>
                <a:lnTo>
                  <a:pt x="195287" y="43233"/>
                </a:lnTo>
                <a:lnTo>
                  <a:pt x="235281" y="24841"/>
                </a:lnTo>
                <a:lnTo>
                  <a:pt x="277656" y="11273"/>
                </a:lnTo>
                <a:lnTo>
                  <a:pt x="322062" y="2876"/>
                </a:lnTo>
                <a:lnTo>
                  <a:pt x="368151" y="0"/>
                </a:lnTo>
                <a:lnTo>
                  <a:pt x="6880373" y="0"/>
                </a:lnTo>
                <a:lnTo>
                  <a:pt x="6926461" y="2876"/>
                </a:lnTo>
                <a:lnTo>
                  <a:pt x="6970867" y="11273"/>
                </a:lnTo>
                <a:lnTo>
                  <a:pt x="7013242" y="24841"/>
                </a:lnTo>
                <a:lnTo>
                  <a:pt x="7053236" y="43233"/>
                </a:lnTo>
                <a:lnTo>
                  <a:pt x="7090502" y="66097"/>
                </a:lnTo>
                <a:lnTo>
                  <a:pt x="7124690" y="93087"/>
                </a:lnTo>
                <a:lnTo>
                  <a:pt x="7155451" y="123853"/>
                </a:lnTo>
                <a:lnTo>
                  <a:pt x="7182436" y="158046"/>
                </a:lnTo>
                <a:lnTo>
                  <a:pt x="7205298" y="195318"/>
                </a:lnTo>
                <a:lnTo>
                  <a:pt x="7223686" y="235318"/>
                </a:lnTo>
                <a:lnTo>
                  <a:pt x="7237252" y="277700"/>
                </a:lnTo>
                <a:lnTo>
                  <a:pt x="7245648" y="322113"/>
                </a:lnTo>
                <a:lnTo>
                  <a:pt x="7248524" y="368209"/>
                </a:lnTo>
                <a:lnTo>
                  <a:pt x="7248524" y="5213437"/>
                </a:lnTo>
                <a:lnTo>
                  <a:pt x="7245648" y="5259533"/>
                </a:lnTo>
                <a:lnTo>
                  <a:pt x="7237252" y="5303946"/>
                </a:lnTo>
                <a:lnTo>
                  <a:pt x="7223686" y="5346328"/>
                </a:lnTo>
                <a:lnTo>
                  <a:pt x="7205298" y="5386328"/>
                </a:lnTo>
                <a:lnTo>
                  <a:pt x="7182436" y="5423600"/>
                </a:lnTo>
                <a:lnTo>
                  <a:pt x="7155451" y="5457793"/>
                </a:lnTo>
                <a:lnTo>
                  <a:pt x="7124690" y="5488559"/>
                </a:lnTo>
                <a:lnTo>
                  <a:pt x="7090502" y="5515549"/>
                </a:lnTo>
                <a:lnTo>
                  <a:pt x="7053236" y="5538413"/>
                </a:lnTo>
                <a:lnTo>
                  <a:pt x="7013242" y="5556805"/>
                </a:lnTo>
                <a:lnTo>
                  <a:pt x="6970867" y="5570373"/>
                </a:lnTo>
                <a:lnTo>
                  <a:pt x="6926461" y="5578770"/>
                </a:lnTo>
                <a:lnTo>
                  <a:pt x="6880373" y="55816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387815" y="977837"/>
            <a:ext cx="6505575" cy="8902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21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our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plan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as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we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launch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industry's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first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collaboration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feature</a:t>
            </a:r>
            <a:endParaRPr sz="1600" dirty="0">
              <a:latin typeface="Roboto"/>
              <a:cs typeface="Robo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A04AFB-6D90-40FA-8A52-8E7EB8B00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58" y="876300"/>
            <a:ext cx="7515333" cy="8865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E6C5A-A6AB-4E54-85CB-600FEB0C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294" y="3510502"/>
            <a:ext cx="9180624" cy="6230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616299-A577-440D-B198-F5DB6CAE2EB7}"/>
              </a:ext>
            </a:extLst>
          </p:cNvPr>
          <p:cNvSpPr/>
          <p:nvPr/>
        </p:nvSpPr>
        <p:spPr>
          <a:xfrm>
            <a:off x="9753600" y="342900"/>
            <a:ext cx="73152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Small Business</a:t>
            </a:r>
            <a:b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Program for construction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28D285-A4B4-4CC9-91AD-03CEC61821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AF53A-45F2-41D2-A8CA-F83D748C3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186"/>
            <a:ext cx="18288000" cy="1031937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311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7148F-382B-4A9D-B1E1-DD43360040EC}"/>
              </a:ext>
            </a:extLst>
          </p:cNvPr>
          <p:cNvSpPr txBox="1"/>
          <p:nvPr/>
        </p:nvSpPr>
        <p:spPr>
          <a:xfrm>
            <a:off x="11658600" y="3086100"/>
            <a:ext cx="5029200" cy="350734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Cash Balance –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Project Acquisition Account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cs typeface="Adobe Devanagari" panose="02040503050201020203" pitchFamily="18" charset="0"/>
              </a:rPr>
              <a:t>As of October 31,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A7376B6-ECDF-4EF8-B9B8-3DAED85C12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3A242-2235-40A0-9B82-15F6BD3B9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8901"/>
            <a:ext cx="8314804" cy="6019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DDF013-F1FF-4C40-AF1E-A00BEFABFBE9}"/>
              </a:ext>
            </a:extLst>
          </p:cNvPr>
          <p:cNvSpPr txBox="1"/>
          <p:nvPr/>
        </p:nvSpPr>
        <p:spPr>
          <a:xfrm>
            <a:off x="1079863" y="247751"/>
            <a:ext cx="15760337" cy="230832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AB East School Contract $12,358,000 Awarded and Signed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Adult Ed Center Contract $15,121,000 awarded on Oct 2021 Board Mtg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HP East – Projected to award on Nov 2021</a:t>
            </a:r>
          </a:p>
          <a:p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Irvington – Pending Architect Assignment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9B29A-1378-45FF-A6A8-75FB116E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59"/>
            <a:ext cx="18296109" cy="102824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1464231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Income Statement– Project Acquisition Account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October 31, 2021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C200A3C-B746-4FA5-8100-EB6B715A9A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B1F78C-914E-4943-8AF2-D9FA0F7E93C4}"/>
                  </a:ext>
                </a:extLst>
              </p14:cNvPr>
              <p14:cNvContentPartPr/>
              <p14:nvPr/>
            </p14:nvContentPartPr>
            <p14:xfrm>
              <a:off x="15944541" y="7730332"/>
              <a:ext cx="1393200" cy="116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B1F78C-914E-4943-8AF2-D9FA0F7E93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90541" y="7622332"/>
                <a:ext cx="1500840" cy="331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9C7F492-A338-4E7C-B024-ABC00EB03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92932"/>
            <a:ext cx="16791750" cy="71916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F81C9B-8ADA-43EB-B5D8-6A5122DD5B72}"/>
                  </a:ext>
                </a:extLst>
              </p14:cNvPr>
              <p14:cNvContentPartPr/>
              <p14:nvPr/>
            </p14:nvContentPartPr>
            <p14:xfrm>
              <a:off x="16563497" y="7589366"/>
              <a:ext cx="1024560" cy="27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F81C9B-8ADA-43EB-B5D8-6A5122DD5B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09497" y="7481726"/>
                <a:ext cx="113220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6371C6-D356-4C33-8C52-45492C952445}"/>
                  </a:ext>
                </a:extLst>
              </p14:cNvPr>
              <p14:cNvContentPartPr/>
              <p14:nvPr/>
            </p14:nvContentPartPr>
            <p14:xfrm>
              <a:off x="16433177" y="7601606"/>
              <a:ext cx="939600" cy="118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6371C6-D356-4C33-8C52-45492C9524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379177" y="7493606"/>
                <a:ext cx="1047240" cy="3344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BE8A035-5ECF-4AB9-AEB8-EA69D5BE6C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1" y="3224"/>
            <a:ext cx="18274904" cy="102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1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"/>
            <a:ext cx="18288000" cy="10289540"/>
            <a:chOff x="0" y="11"/>
            <a:chExt cx="18288000" cy="102895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"/>
              <a:ext cx="18287999" cy="102869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1" y="8870262"/>
              <a:ext cx="18278475" cy="1419225"/>
            </a:xfrm>
            <a:custGeom>
              <a:avLst/>
              <a:gdLst/>
              <a:ahLst/>
              <a:cxnLst/>
              <a:rect l="l" t="t" r="r" b="b"/>
              <a:pathLst>
                <a:path w="18278475" h="1419225">
                  <a:moveTo>
                    <a:pt x="18278473" y="1419224"/>
                  </a:moveTo>
                  <a:lnTo>
                    <a:pt x="0" y="1419224"/>
                  </a:lnTo>
                  <a:lnTo>
                    <a:pt x="0" y="0"/>
                  </a:lnTo>
                  <a:lnTo>
                    <a:pt x="18278473" y="0"/>
                  </a:lnTo>
                  <a:lnTo>
                    <a:pt x="18278473" y="1419224"/>
                  </a:lnTo>
                  <a:close/>
                </a:path>
              </a:pathLst>
            </a:custGeom>
            <a:solidFill>
              <a:srgbClr val="1753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9943" y="162535"/>
            <a:ext cx="15485057" cy="953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100"/>
              </a:spcBef>
            </a:pPr>
            <a:r>
              <a:rPr lang="en-US" sz="6000" b="1" spc="-5" dirty="0">
                <a:solidFill>
                  <a:srgbClr val="FFFFFF"/>
                </a:solidFill>
                <a:latin typeface="Roboto"/>
                <a:cs typeface="Roboto"/>
              </a:rPr>
              <a:t>Capital Program Proposal from Aug 3, 2020</a:t>
            </a:r>
            <a:endParaRPr sz="6000" dirty="0">
              <a:latin typeface="Roboto"/>
              <a:cs typeface="Roboto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E18A68F-196E-4E7F-8CF0-0402426E5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21914"/>
              </p:ext>
            </p:extLst>
          </p:nvPr>
        </p:nvGraphicFramePr>
        <p:xfrm>
          <a:off x="582447" y="2171700"/>
          <a:ext cx="17123103" cy="624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Worksheet" r:id="rId4" imgW="19265727" imgH="5210109" progId="Excel.Sheet.12">
                  <p:link updateAutomatic="1"/>
                </p:oleObj>
              </mc:Choice>
              <mc:Fallback>
                <p:oleObj name="Worksheet" r:id="rId4" imgW="19265727" imgH="5210109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A862467-D794-4BEC-9509-702101159F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2447" y="2171700"/>
                        <a:ext cx="17123103" cy="6249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54E4E28-E8A9-4F29-8387-FDCC22E520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ED0B0-579C-4A52-B1F4-D23DCB100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736"/>
            <a:ext cx="18294645" cy="102832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000BEE1-5862-418A-8D13-E44497D384D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0050" y="7447838"/>
            <a:ext cx="16755392" cy="27009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en-US" sz="3200" b="1" dirty="0">
                <a:latin typeface="+mj-lt"/>
                <a:ea typeface="Roboto" panose="02000000000000000000" pitchFamily="2" charset="0"/>
              </a:rPr>
              <a:t>Note:  The Total Public Notice was $54,000,000. (</a:t>
            </a:r>
            <a:r>
              <a:rPr lang="en-US" sz="3200" b="1" dirty="0">
                <a:highlight>
                  <a:srgbClr val="00FFFF"/>
                </a:highlight>
                <a:latin typeface="+mj-lt"/>
                <a:ea typeface="Roboto" panose="02000000000000000000" pitchFamily="2" charset="0"/>
              </a:rPr>
              <a:t>$35,000,000 </a:t>
            </a:r>
            <a:r>
              <a:rPr lang="en-US" sz="3200" b="1" dirty="0">
                <a:latin typeface="+mj-lt"/>
                <a:ea typeface="Roboto" panose="02000000000000000000" pitchFamily="2" charset="0"/>
              </a:rPr>
              <a:t>for Revenue bonds and </a:t>
            </a:r>
            <a:r>
              <a:rPr lang="en-US" sz="3200" b="1" dirty="0">
                <a:highlight>
                  <a:srgbClr val="00FF00"/>
                </a:highlight>
                <a:latin typeface="+mj-lt"/>
                <a:ea typeface="Roboto" panose="02000000000000000000" pitchFamily="2" charset="0"/>
              </a:rPr>
              <a:t>$19,000,000</a:t>
            </a:r>
            <a:r>
              <a:rPr lang="en-US" sz="3200" b="1" dirty="0">
                <a:latin typeface="+mj-lt"/>
                <a:ea typeface="Roboto" panose="02000000000000000000" pitchFamily="2" charset="0"/>
              </a:rPr>
              <a:t> for Maintenance Notes) on August 10, 2020. A transfer of $1,350,000 plus $50,000 in reimbursable expenditures was made from AB East to allocate Program Manager costs to establish the budgets. </a:t>
            </a:r>
          </a:p>
          <a:p>
            <a:pPr marL="12700" marR="5080">
              <a:lnSpc>
                <a:spcPct val="116100"/>
              </a:lnSpc>
              <a:spcBef>
                <a:spcPts val="2985"/>
              </a:spcBef>
            </a:pPr>
            <a:r>
              <a:rPr lang="en-US" sz="2400" b="1" spc="20" dirty="0">
                <a:solidFill>
                  <a:srgbClr val="13110E"/>
                </a:solidFill>
                <a:latin typeface="Roboto"/>
                <a:cs typeface="Roboto"/>
              </a:rPr>
              <a:t>Based on Pricing the principal amount will vary due to the premium projected in the bond sale. Revenues Bonds estimated at $27,730,000 and Maintenance Notes for $13,695,000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49336" y="1740838"/>
            <a:ext cx="5975350" cy="890269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Build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dirty="0">
                <a:solidFill>
                  <a:srgbClr val="13110E"/>
                </a:solidFill>
                <a:latin typeface="Roboto"/>
                <a:cs typeface="Roboto"/>
              </a:rPr>
              <a:t>a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product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5" dirty="0">
                <a:solidFill>
                  <a:srgbClr val="13110E"/>
                </a:solidFill>
                <a:latin typeface="Roboto"/>
                <a:cs typeface="Roboto"/>
              </a:rPr>
              <a:t>accessible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20" dirty="0">
                <a:solidFill>
                  <a:srgbClr val="13110E"/>
                </a:solidFill>
                <a:latin typeface="Roboto"/>
                <a:cs typeface="Roboto"/>
              </a:rPr>
              <a:t>on</a:t>
            </a:r>
            <a:r>
              <a:rPr sz="2100" b="1" spc="7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25" dirty="0">
                <a:solidFill>
                  <a:srgbClr val="13110E"/>
                </a:solidFill>
                <a:latin typeface="Roboto"/>
                <a:cs typeface="Roboto"/>
              </a:rPr>
              <a:t>all</a:t>
            </a:r>
            <a:r>
              <a:rPr sz="2100" b="1" spc="8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2100" b="1" spc="30" dirty="0">
                <a:solidFill>
                  <a:srgbClr val="13110E"/>
                </a:solidFill>
                <a:latin typeface="Roboto"/>
                <a:cs typeface="Roboto"/>
              </a:rPr>
              <a:t>devices</a:t>
            </a:r>
            <a:endParaRPr sz="21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This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is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our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plan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as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we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build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dirty="0">
                <a:solidFill>
                  <a:srgbClr val="13110E"/>
                </a:solidFill>
                <a:latin typeface="Roboto"/>
                <a:cs typeface="Roboto"/>
              </a:rPr>
              <a:t>a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product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accessible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13110E"/>
                </a:solidFill>
                <a:latin typeface="Roboto"/>
                <a:cs typeface="Roboto"/>
              </a:rPr>
              <a:t>on</a:t>
            </a:r>
            <a:r>
              <a:rPr sz="1600" spc="55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0" dirty="0">
                <a:solidFill>
                  <a:srgbClr val="13110E"/>
                </a:solidFill>
                <a:latin typeface="Roboto"/>
                <a:cs typeface="Roboto"/>
              </a:rPr>
              <a:t>all</a:t>
            </a:r>
            <a:r>
              <a:rPr sz="1600" spc="60" dirty="0">
                <a:solidFill>
                  <a:srgbClr val="13110E"/>
                </a:solidFill>
                <a:latin typeface="Roboto"/>
                <a:cs typeface="Roboto"/>
              </a:rPr>
              <a:t> </a:t>
            </a:r>
            <a:r>
              <a:rPr sz="1600" spc="25" dirty="0">
                <a:solidFill>
                  <a:srgbClr val="13110E"/>
                </a:solidFill>
                <a:latin typeface="Roboto"/>
                <a:cs typeface="Roboto"/>
              </a:rPr>
              <a:t>devices.</a:t>
            </a:r>
            <a:endParaRPr sz="1600" dirty="0">
              <a:latin typeface="Roboto"/>
              <a:cs typeface="Roboto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417751F-A99E-4E75-96B3-AD357B9FD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577117"/>
              </p:ext>
            </p:extLst>
          </p:nvPr>
        </p:nvGraphicFramePr>
        <p:xfrm>
          <a:off x="304800" y="1446220"/>
          <a:ext cx="17487900" cy="593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25">
                  <a:extLst>
                    <a:ext uri="{9D8B030D-6E8A-4147-A177-3AD203B41FA5}">
                      <a16:colId xmlns:a16="http://schemas.microsoft.com/office/drawing/2014/main" val="3073803767"/>
                    </a:ext>
                  </a:extLst>
                </a:gridCol>
                <a:gridCol w="2876797">
                  <a:extLst>
                    <a:ext uri="{9D8B030D-6E8A-4147-A177-3AD203B41FA5}">
                      <a16:colId xmlns:a16="http://schemas.microsoft.com/office/drawing/2014/main" val="3541427594"/>
                    </a:ext>
                  </a:extLst>
                </a:gridCol>
                <a:gridCol w="2044040">
                  <a:extLst>
                    <a:ext uri="{9D8B030D-6E8A-4147-A177-3AD203B41FA5}">
                      <a16:colId xmlns:a16="http://schemas.microsoft.com/office/drawing/2014/main" val="3829672187"/>
                    </a:ext>
                  </a:extLst>
                </a:gridCol>
                <a:gridCol w="2725387">
                  <a:extLst>
                    <a:ext uri="{9D8B030D-6E8A-4147-A177-3AD203B41FA5}">
                      <a16:colId xmlns:a16="http://schemas.microsoft.com/office/drawing/2014/main" val="1738128362"/>
                    </a:ext>
                  </a:extLst>
                </a:gridCol>
                <a:gridCol w="2573977">
                  <a:extLst>
                    <a:ext uri="{9D8B030D-6E8A-4147-A177-3AD203B41FA5}">
                      <a16:colId xmlns:a16="http://schemas.microsoft.com/office/drawing/2014/main" val="3636754008"/>
                    </a:ext>
                  </a:extLst>
                </a:gridCol>
                <a:gridCol w="2573977">
                  <a:extLst>
                    <a:ext uri="{9D8B030D-6E8A-4147-A177-3AD203B41FA5}">
                      <a16:colId xmlns:a16="http://schemas.microsoft.com/office/drawing/2014/main" val="733138899"/>
                    </a:ext>
                  </a:extLst>
                </a:gridCol>
                <a:gridCol w="2876797">
                  <a:extLst>
                    <a:ext uri="{9D8B030D-6E8A-4147-A177-3AD203B41FA5}">
                      <a16:colId xmlns:a16="http://schemas.microsoft.com/office/drawing/2014/main" val="3131453240"/>
                    </a:ext>
                  </a:extLst>
                </a:gridCol>
              </a:tblGrid>
              <a:tr h="120026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Substantial Completion Date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Project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Maintenance Notes Projected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Revenue Bonds Proceeds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General Funds </a:t>
                      </a:r>
                    </a:p>
                    <a:p>
                      <a:pPr algn="ctr"/>
                      <a:r>
                        <a:rPr lang="en-US" sz="2500" dirty="0"/>
                        <a:t>Use of Fund Bal.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Interest Earnings 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971003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Reagan Adm Bldg.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Feb  9,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$8,365,500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$ 8,365,500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007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Adult Ed Building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Oct 25,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$18,358,750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$ 3,659,000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$12,728,598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$1,870,000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$101,153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561082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HP East 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Oct 25,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$7,916,645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$ 1,089,500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$4,909,645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$1,870,000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$47,500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99968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r>
                        <a:rPr lang="en-US" sz="2500" dirty="0"/>
                        <a:t>Ab East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Aug 16,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$17,805,875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$ 2,759,000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$12,943,640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$2,000,000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103,235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2340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$52,446,770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$15,873,000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$30,581,882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$5,740,000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$251,888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715876"/>
                  </a:ext>
                </a:extLst>
              </a:tr>
              <a:tr h="826852"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Closed on</a:t>
                      </a:r>
                    </a:p>
                    <a:p>
                      <a:r>
                        <a:rPr lang="en-US" sz="2500" dirty="0"/>
                        <a:t> 12-2-20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Invested in pools.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97176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EF8D78C-6E59-4A27-93EE-3AF2FD9EAD70}"/>
                  </a:ext>
                </a:extLst>
              </p14:cNvPr>
              <p14:cNvContentPartPr/>
              <p14:nvPr/>
            </p14:nvContentPartPr>
            <p14:xfrm>
              <a:off x="2254024" y="992019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EF8D78C-6E59-4A27-93EE-3AF2FD9EAD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0384" y="98121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7ED17AD-444C-4AA2-B0BA-11A777CAA750}"/>
                  </a:ext>
                </a:extLst>
              </p14:cNvPr>
              <p14:cNvContentPartPr/>
              <p14:nvPr/>
            </p14:nvContentPartPr>
            <p14:xfrm>
              <a:off x="2248264" y="9781230"/>
              <a:ext cx="1850400" cy="290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7ED17AD-444C-4AA2-B0BA-11A777CAA7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4264" y="9673230"/>
                <a:ext cx="195804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5183E5-9056-4395-B9E2-461A918D5DAE}"/>
                  </a:ext>
                </a:extLst>
              </p14:cNvPr>
              <p14:cNvContentPartPr/>
              <p14:nvPr/>
            </p14:nvContentPartPr>
            <p14:xfrm>
              <a:off x="7965784" y="997023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5183E5-9056-4395-B9E2-461A918D5DA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2144" y="986259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B93C7A3-8888-48F9-B9BC-F83E81FF33F2}"/>
                  </a:ext>
                </a:extLst>
              </p14:cNvPr>
              <p14:cNvContentPartPr/>
              <p14:nvPr/>
            </p14:nvContentPartPr>
            <p14:xfrm>
              <a:off x="7876144" y="9794550"/>
              <a:ext cx="1873440" cy="28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B93C7A3-8888-48F9-B9BC-F83E81FF33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22144" y="9686910"/>
                <a:ext cx="198108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B909844-B8CC-4B3F-84C1-62D9549D8C13}"/>
                  </a:ext>
                </a:extLst>
              </p14:cNvPr>
              <p14:cNvContentPartPr/>
              <p14:nvPr/>
            </p14:nvContentPartPr>
            <p14:xfrm>
              <a:off x="2367064" y="9981750"/>
              <a:ext cx="1271880" cy="89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B909844-B8CC-4B3F-84C1-62D9549D8C1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13424" y="9873750"/>
                <a:ext cx="137952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DDB878-DF26-43B5-9F5B-96C1DBFF7712}"/>
                  </a:ext>
                </a:extLst>
              </p14:cNvPr>
              <p14:cNvContentPartPr/>
              <p14:nvPr/>
            </p14:nvContentPartPr>
            <p14:xfrm>
              <a:off x="2404504" y="10031430"/>
              <a:ext cx="1607760" cy="51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DDB878-DF26-43B5-9F5B-96C1DBFF77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0864" y="9923430"/>
                <a:ext cx="1715400" cy="2674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D8388B-A69A-439D-83AD-363B4FD4934D}"/>
              </a:ext>
            </a:extLst>
          </p:cNvPr>
          <p:cNvSpPr txBox="1"/>
          <p:nvPr/>
        </p:nvSpPr>
        <p:spPr>
          <a:xfrm>
            <a:off x="3229261" y="316410"/>
            <a:ext cx="1463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2020 Projected Capital Improvement Program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28F12BE-1981-43A7-8031-E7183408AD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39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F9A55-1F15-4635-86D6-965FEDF102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8290" y="-41989"/>
            <a:ext cx="18316289" cy="103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1472" y="385482"/>
            <a:ext cx="13562329" cy="25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INTERIM FINANCIAL REPORT </a:t>
            </a:r>
            <a:b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(unaudited) </a:t>
            </a:r>
            <a:b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</a:b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GENERAL FUND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Balance Sheet as of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spc="60" dirty="0">
                <a:solidFill>
                  <a:srgbClr val="1753F1"/>
                </a:solidFill>
                <a:latin typeface="Roboto"/>
                <a:cs typeface="Roboto"/>
              </a:rPr>
              <a:t>October 31, 2021</a:t>
            </a:r>
            <a:endParaRPr lang="en-US" sz="3200" dirty="0">
              <a:latin typeface="Roboto"/>
              <a:cs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A411D-855D-49DA-811F-63092727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743953"/>
            <a:ext cx="6719182" cy="1828547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55A8FC9-83B9-4B62-9504-5A7D8E12C1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4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B3A173-33A4-44D6-A4A1-D2C3348F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299" y="114300"/>
            <a:ext cx="8686800" cy="8753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D1D76-19FA-472E-8620-F38844DD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110"/>
            <a:ext cx="18354454" cy="1024989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72" y="3045677"/>
            <a:ext cx="14154150" cy="930319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88632" y="4428812"/>
            <a:ext cx="14154150" cy="930319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905000" y="5859047"/>
            <a:ext cx="14213832" cy="1400376"/>
          </a:xfrm>
          <a:custGeom>
            <a:avLst/>
            <a:gdLst/>
            <a:ahLst/>
            <a:cxnLst/>
            <a:rect l="l" t="t" r="r" b="b"/>
            <a:pathLst>
              <a:path w="14154150" h="1819275">
                <a:moveTo>
                  <a:pt x="13810359" y="1819275"/>
                </a:moveTo>
                <a:lnTo>
                  <a:pt x="343163" y="1819275"/>
                </a:lnTo>
                <a:lnTo>
                  <a:pt x="296688" y="1816136"/>
                </a:lnTo>
                <a:lnTo>
                  <a:pt x="252087" y="1806997"/>
                </a:lnTo>
                <a:lnTo>
                  <a:pt x="209771" y="1792270"/>
                </a:lnTo>
                <a:lnTo>
                  <a:pt x="170154" y="1772367"/>
                </a:lnTo>
                <a:lnTo>
                  <a:pt x="133650" y="1747703"/>
                </a:lnTo>
                <a:lnTo>
                  <a:pt x="100672" y="1718690"/>
                </a:lnTo>
                <a:lnTo>
                  <a:pt x="71634" y="1685740"/>
                </a:lnTo>
                <a:lnTo>
                  <a:pt x="46948" y="1649268"/>
                </a:lnTo>
                <a:lnTo>
                  <a:pt x="27028" y="1609686"/>
                </a:lnTo>
                <a:lnTo>
                  <a:pt x="12288" y="1567407"/>
                </a:lnTo>
                <a:lnTo>
                  <a:pt x="3140" y="1522845"/>
                </a:lnTo>
                <a:lnTo>
                  <a:pt x="0" y="1476411"/>
                </a:lnTo>
                <a:lnTo>
                  <a:pt x="0" y="342863"/>
                </a:lnTo>
                <a:lnTo>
                  <a:pt x="3140" y="296429"/>
                </a:lnTo>
                <a:lnTo>
                  <a:pt x="12288" y="251867"/>
                </a:lnTo>
                <a:lnTo>
                  <a:pt x="27028" y="209588"/>
                </a:lnTo>
                <a:lnTo>
                  <a:pt x="46948" y="170006"/>
                </a:lnTo>
                <a:lnTo>
                  <a:pt x="71634" y="133534"/>
                </a:lnTo>
                <a:lnTo>
                  <a:pt x="100672" y="100584"/>
                </a:lnTo>
                <a:lnTo>
                  <a:pt x="133650" y="71571"/>
                </a:lnTo>
                <a:lnTo>
                  <a:pt x="170154" y="46907"/>
                </a:lnTo>
                <a:lnTo>
                  <a:pt x="209771" y="27004"/>
                </a:lnTo>
                <a:lnTo>
                  <a:pt x="252087" y="12277"/>
                </a:lnTo>
                <a:lnTo>
                  <a:pt x="296688" y="3138"/>
                </a:lnTo>
                <a:lnTo>
                  <a:pt x="343163" y="0"/>
                </a:lnTo>
                <a:lnTo>
                  <a:pt x="13810359" y="0"/>
                </a:lnTo>
                <a:lnTo>
                  <a:pt x="13856833" y="3138"/>
                </a:lnTo>
                <a:lnTo>
                  <a:pt x="13901435" y="12277"/>
                </a:lnTo>
                <a:lnTo>
                  <a:pt x="13943751" y="27004"/>
                </a:lnTo>
                <a:lnTo>
                  <a:pt x="13983368" y="46907"/>
                </a:lnTo>
                <a:lnTo>
                  <a:pt x="14019872" y="71571"/>
                </a:lnTo>
                <a:lnTo>
                  <a:pt x="14052850" y="100584"/>
                </a:lnTo>
                <a:lnTo>
                  <a:pt x="14081888" y="133534"/>
                </a:lnTo>
                <a:lnTo>
                  <a:pt x="14106574" y="170006"/>
                </a:lnTo>
                <a:lnTo>
                  <a:pt x="14126494" y="209588"/>
                </a:lnTo>
                <a:lnTo>
                  <a:pt x="14141234" y="251867"/>
                </a:lnTo>
                <a:lnTo>
                  <a:pt x="14150381" y="296429"/>
                </a:lnTo>
                <a:lnTo>
                  <a:pt x="14153522" y="342863"/>
                </a:lnTo>
                <a:lnTo>
                  <a:pt x="14153522" y="1476411"/>
                </a:lnTo>
                <a:lnTo>
                  <a:pt x="14150381" y="1522845"/>
                </a:lnTo>
                <a:lnTo>
                  <a:pt x="14141234" y="1567407"/>
                </a:lnTo>
                <a:lnTo>
                  <a:pt x="14126494" y="1609686"/>
                </a:lnTo>
                <a:lnTo>
                  <a:pt x="14106574" y="1649268"/>
                </a:lnTo>
                <a:lnTo>
                  <a:pt x="14081888" y="1685740"/>
                </a:lnTo>
                <a:lnTo>
                  <a:pt x="14052850" y="1718690"/>
                </a:lnTo>
                <a:lnTo>
                  <a:pt x="14019872" y="1747703"/>
                </a:lnTo>
                <a:lnTo>
                  <a:pt x="13983368" y="1772367"/>
                </a:lnTo>
                <a:lnTo>
                  <a:pt x="13943751" y="1792270"/>
                </a:lnTo>
                <a:lnTo>
                  <a:pt x="13901435" y="1806997"/>
                </a:lnTo>
                <a:lnTo>
                  <a:pt x="13856833" y="1816136"/>
                </a:lnTo>
                <a:lnTo>
                  <a:pt x="13810359" y="1819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398004" y="3272084"/>
            <a:ext cx="11881972" cy="477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20" dirty="0">
                <a:solidFill>
                  <a:srgbClr val="13110E"/>
                </a:solidFill>
                <a:latin typeface="Roboto"/>
                <a:cs typeface="Roboto"/>
              </a:rPr>
              <a:t>Coolwood Head Start Center to be funded by federal grant  $9.5M Est. 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398004" y="4655219"/>
            <a:ext cx="12819322" cy="477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Funded through a series of HHS Grants  - NOGA Land funded, and Construction 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762000" y="750072"/>
            <a:ext cx="104140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60" dirty="0"/>
              <a:t>Other Capital Projects Underway and Projected</a:t>
            </a:r>
            <a:endParaRPr sz="6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D8067E-6775-497A-A709-F1AB6E74C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32" y="7394213"/>
            <a:ext cx="14156139" cy="930319"/>
          </a:xfrm>
          <a:prstGeom prst="rect">
            <a:avLst/>
          </a:prstGeom>
        </p:spPr>
      </p:pic>
      <p:sp>
        <p:nvSpPr>
          <p:cNvPr id="27" name="object 13">
            <a:extLst>
              <a:ext uri="{FF2B5EF4-FFF2-40B4-BE49-F238E27FC236}">
                <a16:creationId xmlns:a16="http://schemas.microsoft.com/office/drawing/2014/main" id="{C5A5BCD8-4B85-40D0-99F5-26077F2105FB}"/>
              </a:ext>
            </a:extLst>
          </p:cNvPr>
          <p:cNvSpPr txBox="1"/>
          <p:nvPr/>
        </p:nvSpPr>
        <p:spPr>
          <a:xfrm>
            <a:off x="2402358" y="7347213"/>
            <a:ext cx="13740424" cy="977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NOGA received. Due diligence under way for pending property at this time. Schematic design also underway. </a:t>
            </a: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32E130C-4064-4C5A-9B72-C7253B1354F1}"/>
              </a:ext>
            </a:extLst>
          </p:cNvPr>
          <p:cNvSpPr txBox="1"/>
          <p:nvPr/>
        </p:nvSpPr>
        <p:spPr>
          <a:xfrm>
            <a:off x="2425855" y="5756639"/>
            <a:ext cx="12819322" cy="15027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Properties closed – Zieben Property and Houston Parks Board</a:t>
            </a:r>
          </a:p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6311 Irvington  Property for Workforce Development – Adult Ed</a:t>
            </a:r>
          </a:p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619 King Property projected for  Dec Closing. 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3CABCC4-DEE7-4B94-971F-513F861835DF}"/>
              </a:ext>
            </a:extLst>
          </p:cNvPr>
          <p:cNvSpPr/>
          <p:nvPr/>
        </p:nvSpPr>
        <p:spPr>
          <a:xfrm>
            <a:off x="914400" y="3272084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CDDC4A-AF23-42B3-AF29-ACC1E7605490}"/>
              </a:ext>
            </a:extLst>
          </p:cNvPr>
          <p:cNvSpPr/>
          <p:nvPr/>
        </p:nvSpPr>
        <p:spPr>
          <a:xfrm>
            <a:off x="963098" y="4693564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72CD78-8D8F-4C99-A766-3EDEC4174D80}"/>
              </a:ext>
            </a:extLst>
          </p:cNvPr>
          <p:cNvSpPr/>
          <p:nvPr/>
        </p:nvSpPr>
        <p:spPr>
          <a:xfrm>
            <a:off x="914667" y="6145342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FD48E-4768-48FA-9BF5-86BAE6DFF06D}"/>
              </a:ext>
            </a:extLst>
          </p:cNvPr>
          <p:cNvSpPr/>
          <p:nvPr/>
        </p:nvSpPr>
        <p:spPr>
          <a:xfrm>
            <a:off x="914400" y="7597120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577DF-B624-40D1-8409-CB130BB4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30" y="8820323"/>
            <a:ext cx="14156139" cy="930319"/>
          </a:xfrm>
          <a:prstGeom prst="rect">
            <a:avLst/>
          </a:prstGeom>
        </p:spPr>
      </p:pic>
      <p:sp>
        <p:nvSpPr>
          <p:cNvPr id="16" name="object 13">
            <a:extLst>
              <a:ext uri="{FF2B5EF4-FFF2-40B4-BE49-F238E27FC236}">
                <a16:creationId xmlns:a16="http://schemas.microsoft.com/office/drawing/2014/main" id="{551A14EB-A8F5-409A-B6AF-6D8BC772A2C1}"/>
              </a:ext>
            </a:extLst>
          </p:cNvPr>
          <p:cNvSpPr txBox="1"/>
          <p:nvPr/>
        </p:nvSpPr>
        <p:spPr>
          <a:xfrm>
            <a:off x="2195495" y="8851451"/>
            <a:ext cx="13740424" cy="977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lang="en-US" sz="2800" spc="15" dirty="0">
                <a:solidFill>
                  <a:srgbClr val="13110E"/>
                </a:solidFill>
                <a:latin typeface="Roboto"/>
                <a:cs typeface="Roboto"/>
              </a:rPr>
              <a:t>Barrett Station and Humble Early Head Start Projects under development  $350,000 received from HC Precinct 2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71EC9C-3D33-40E0-884B-2E7E92034CDF}"/>
              </a:ext>
            </a:extLst>
          </p:cNvPr>
          <p:cNvSpPr/>
          <p:nvPr/>
        </p:nvSpPr>
        <p:spPr>
          <a:xfrm>
            <a:off x="963098" y="8987910"/>
            <a:ext cx="533400" cy="477503"/>
          </a:xfrm>
          <a:prstGeom prst="ellipse">
            <a:avLst/>
          </a:prstGeom>
          <a:solidFill>
            <a:srgbClr val="1753F1"/>
          </a:solidFill>
          <a:ln>
            <a:solidFill>
              <a:srgbClr val="1753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74ABC19-BB4C-4C7E-8B73-943F599F23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40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BBE0B-C758-4B73-9740-950A24E5E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52"/>
            <a:ext cx="18288000" cy="103085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8600" y="107272"/>
            <a:ext cx="18288000" cy="8870315"/>
          </a:xfrm>
          <a:custGeom>
            <a:avLst/>
            <a:gdLst/>
            <a:ahLst/>
            <a:cxnLst/>
            <a:rect l="l" t="t" r="r" b="b"/>
            <a:pathLst>
              <a:path w="18288000" h="8870315">
                <a:moveTo>
                  <a:pt x="0" y="8870251"/>
                </a:moveTo>
                <a:lnTo>
                  <a:pt x="18287998" y="8870251"/>
                </a:lnTo>
                <a:lnTo>
                  <a:pt x="18287998" y="0"/>
                </a:lnTo>
                <a:lnTo>
                  <a:pt x="0" y="0"/>
                </a:lnTo>
                <a:lnTo>
                  <a:pt x="0" y="88702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411" y="8870250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80D9-CE70-4358-8862-C809CB850FDA}"/>
              </a:ext>
            </a:extLst>
          </p:cNvPr>
          <p:cNvSpPr txBox="1"/>
          <p:nvPr/>
        </p:nvSpPr>
        <p:spPr>
          <a:xfrm>
            <a:off x="1923435" y="114300"/>
            <a:ext cx="14441130" cy="78319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</a:p>
        </p:txBody>
      </p:sp>
      <p:sp>
        <p:nvSpPr>
          <p:cNvPr id="6" name="object 187">
            <a:extLst>
              <a:ext uri="{FF2B5EF4-FFF2-40B4-BE49-F238E27FC236}">
                <a16:creationId xmlns:a16="http://schemas.microsoft.com/office/drawing/2014/main" id="{68432409-01C8-4D86-AF74-5C991354163D}"/>
              </a:ext>
            </a:extLst>
          </p:cNvPr>
          <p:cNvSpPr txBox="1"/>
          <p:nvPr/>
        </p:nvSpPr>
        <p:spPr>
          <a:xfrm>
            <a:off x="-190500" y="2047455"/>
            <a:ext cx="18211800" cy="42924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I certify that the foregoing information is true and accurate to the best of my knowledge.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Jesus J. Amezcua, RTSBA,CPA, Ph.D., CPFIM, Asst. Supt. for Business Support Services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Marcia Leiva, Chief Accounting Officer</a:t>
            </a:r>
          </a:p>
          <a:p>
            <a:pPr marL="12700" marR="5080" algn="ctr">
              <a:lnSpc>
                <a:spcPct val="116100"/>
              </a:lnSpc>
              <a:spcBef>
                <a:spcPts val="100"/>
              </a:spcBef>
            </a:pPr>
            <a:r>
              <a:rPr lang="en-US" sz="4000" b="1" spc="25" dirty="0">
                <a:solidFill>
                  <a:srgbClr val="13110E"/>
                </a:solidFill>
                <a:cs typeface="Roboto"/>
              </a:rPr>
              <a:t>/s/ Rubi Platero, MBA, Staff Accountant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7F591-E2A6-41E6-A092-16CBEDC5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591300"/>
            <a:ext cx="3087549" cy="1106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8513E-279E-424E-8913-175AB139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0" y="6329898"/>
            <a:ext cx="4061766" cy="110664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DA93BD3-2C1D-4AA4-AFE4-69ABDB4D50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41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5EE68-D05D-4E4A-B6D3-0DAE219EB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16"/>
            <a:ext cx="18330715" cy="102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600" y="342900"/>
            <a:ext cx="12665657" cy="149015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INTERIM FINANCIAL REPORT (unaudited)</a:t>
            </a:r>
            <a:b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ASST. SUPERINTENDENT FOR BUSINESS SERVICES MESSAGE</a:t>
            </a:r>
            <a:b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</a:br>
            <a:r>
              <a:rPr lang="en-US" sz="3200" b="1" spc="40" dirty="0">
                <a:solidFill>
                  <a:schemeClr val="tx1"/>
                </a:solidFill>
                <a:latin typeface="Roboto"/>
                <a:cs typeface="Roboto"/>
              </a:rPr>
              <a:t>As of October 31, 2021</a:t>
            </a:r>
            <a:endParaRPr sz="3200" dirty="0">
              <a:solidFill>
                <a:schemeClr val="tx1"/>
              </a:solidFill>
              <a:latin typeface="Roboto"/>
              <a:cs typeface="Robo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0999" y="2238178"/>
            <a:ext cx="16687802" cy="1517082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2800" b="1" spc="-5" dirty="0">
                <a:latin typeface="Roboto"/>
                <a:cs typeface="Roboto"/>
              </a:rPr>
              <a:t>The </a:t>
            </a:r>
            <a:r>
              <a:rPr lang="en-US" sz="2800" b="1" u="sng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Roboto"/>
                <a:cs typeface="Roboto"/>
              </a:rPr>
              <a:t>ESTIMATED </a:t>
            </a:r>
            <a:r>
              <a:rPr lang="en-US" sz="2800" b="1" spc="-5" dirty="0">
                <a:latin typeface="Roboto"/>
                <a:cs typeface="Roboto"/>
              </a:rPr>
              <a:t>General Fund balance at 10/31/2021 is $35,062,222 after current appropriations. 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2800" b="1" spc="-5" dirty="0">
                <a:latin typeface="Roboto"/>
                <a:cs typeface="Roboto"/>
              </a:rPr>
              <a:t>As year end adjustments are completed, a budget amendment will be submitted to the board for items assigned, restricted and committed that will roll forward into FY 2022.</a:t>
            </a:r>
          </a:p>
        </p:txBody>
      </p:sp>
      <p:sp>
        <p:nvSpPr>
          <p:cNvPr id="5" name="object 5"/>
          <p:cNvSpPr/>
          <p:nvPr/>
        </p:nvSpPr>
        <p:spPr>
          <a:xfrm>
            <a:off x="9411" y="8870253"/>
            <a:ext cx="18278475" cy="1419225"/>
          </a:xfrm>
          <a:custGeom>
            <a:avLst/>
            <a:gdLst/>
            <a:ahLst/>
            <a:cxnLst/>
            <a:rect l="l" t="t" r="r" b="b"/>
            <a:pathLst>
              <a:path w="18278475" h="1419225">
                <a:moveTo>
                  <a:pt x="18278473" y="1419224"/>
                </a:moveTo>
                <a:lnTo>
                  <a:pt x="0" y="1419224"/>
                </a:lnTo>
                <a:lnTo>
                  <a:pt x="0" y="0"/>
                </a:lnTo>
                <a:lnTo>
                  <a:pt x="18278473" y="0"/>
                </a:lnTo>
                <a:lnTo>
                  <a:pt x="18278473" y="1419224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0BE34D7-A046-4A46-B318-21AA1D405C98}"/>
              </a:ext>
            </a:extLst>
          </p:cNvPr>
          <p:cNvSpPr/>
          <p:nvPr/>
        </p:nvSpPr>
        <p:spPr>
          <a:xfrm rot="10800000">
            <a:off x="15011988" y="7997477"/>
            <a:ext cx="974143" cy="762000"/>
          </a:xfrm>
          <a:prstGeom prst="rightArrow">
            <a:avLst>
              <a:gd name="adj1" fmla="val 50000"/>
              <a:gd name="adj2" fmla="val 60286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213969A-F338-4D6F-A3CB-F43F14B7C6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C3132-CECB-431D-8D69-91EC9527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3866036"/>
            <a:ext cx="13106989" cy="4893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806F9-B5FF-4005-95AA-72C2C660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06"/>
            <a:ext cx="18288000" cy="103292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DB9C2AF-7278-42E2-81C0-B196787D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54" y="8676134"/>
            <a:ext cx="13168501" cy="9388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1E8F54-38CC-4073-B174-1FA881E8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36" y="6817967"/>
            <a:ext cx="13168501" cy="9388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32A8C1-553C-4C99-BAD5-2C4E599F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54" y="5171582"/>
            <a:ext cx="13168501" cy="93886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2843955" y="3270789"/>
            <a:ext cx="13168971" cy="940761"/>
          </a:xfrm>
          <a:custGeom>
            <a:avLst/>
            <a:gdLst/>
            <a:ahLst/>
            <a:cxnLst/>
            <a:rect l="l" t="t" r="r" b="b"/>
            <a:pathLst>
              <a:path w="6629400" h="3857625">
                <a:moveTo>
                  <a:pt x="6261534" y="3857624"/>
                </a:moveTo>
                <a:lnTo>
                  <a:pt x="367790" y="3857624"/>
                </a:lnTo>
                <a:lnTo>
                  <a:pt x="321746" y="3854747"/>
                </a:lnTo>
                <a:lnTo>
                  <a:pt x="277384" y="3846347"/>
                </a:lnTo>
                <a:lnTo>
                  <a:pt x="235051" y="3832774"/>
                </a:lnTo>
                <a:lnTo>
                  <a:pt x="195095" y="3814376"/>
                </a:lnTo>
                <a:lnTo>
                  <a:pt x="157867" y="3791504"/>
                </a:lnTo>
                <a:lnTo>
                  <a:pt x="123712" y="3764505"/>
                </a:lnTo>
                <a:lnTo>
                  <a:pt x="92981" y="3733728"/>
                </a:lnTo>
                <a:lnTo>
                  <a:pt x="66022" y="3699524"/>
                </a:lnTo>
                <a:lnTo>
                  <a:pt x="43183" y="3662239"/>
                </a:lnTo>
                <a:lnTo>
                  <a:pt x="24813" y="3622225"/>
                </a:lnTo>
                <a:lnTo>
                  <a:pt x="11260" y="3579829"/>
                </a:lnTo>
                <a:lnTo>
                  <a:pt x="2873" y="3535401"/>
                </a:lnTo>
                <a:lnTo>
                  <a:pt x="0" y="3489290"/>
                </a:lnTo>
                <a:lnTo>
                  <a:pt x="0" y="368334"/>
                </a:lnTo>
                <a:lnTo>
                  <a:pt x="2873" y="322223"/>
                </a:lnTo>
                <a:lnTo>
                  <a:pt x="11260" y="277794"/>
                </a:lnTo>
                <a:lnTo>
                  <a:pt x="24813" y="235399"/>
                </a:lnTo>
                <a:lnTo>
                  <a:pt x="43183" y="195384"/>
                </a:lnTo>
                <a:lnTo>
                  <a:pt x="66022" y="158100"/>
                </a:lnTo>
                <a:lnTo>
                  <a:pt x="92981" y="123895"/>
                </a:lnTo>
                <a:lnTo>
                  <a:pt x="123712" y="93119"/>
                </a:lnTo>
                <a:lnTo>
                  <a:pt x="157867" y="66120"/>
                </a:lnTo>
                <a:lnTo>
                  <a:pt x="195095" y="43247"/>
                </a:lnTo>
                <a:lnTo>
                  <a:pt x="235051" y="24850"/>
                </a:lnTo>
                <a:lnTo>
                  <a:pt x="277384" y="11277"/>
                </a:lnTo>
                <a:lnTo>
                  <a:pt x="321746" y="2877"/>
                </a:lnTo>
                <a:lnTo>
                  <a:pt x="367790" y="0"/>
                </a:lnTo>
                <a:lnTo>
                  <a:pt x="6261534" y="0"/>
                </a:lnTo>
                <a:lnTo>
                  <a:pt x="6307578" y="2877"/>
                </a:lnTo>
                <a:lnTo>
                  <a:pt x="6351940" y="11277"/>
                </a:lnTo>
                <a:lnTo>
                  <a:pt x="6394273" y="24850"/>
                </a:lnTo>
                <a:lnTo>
                  <a:pt x="6434229" y="43247"/>
                </a:lnTo>
                <a:lnTo>
                  <a:pt x="6471458" y="66120"/>
                </a:lnTo>
                <a:lnTo>
                  <a:pt x="6505612" y="93119"/>
                </a:lnTo>
                <a:lnTo>
                  <a:pt x="6536343" y="123895"/>
                </a:lnTo>
                <a:lnTo>
                  <a:pt x="6563302" y="158100"/>
                </a:lnTo>
                <a:lnTo>
                  <a:pt x="6586141" y="195384"/>
                </a:lnTo>
                <a:lnTo>
                  <a:pt x="6604511" y="235399"/>
                </a:lnTo>
                <a:lnTo>
                  <a:pt x="6618064" y="277794"/>
                </a:lnTo>
                <a:lnTo>
                  <a:pt x="6626451" y="322223"/>
                </a:lnTo>
                <a:lnTo>
                  <a:pt x="6629325" y="368334"/>
                </a:lnTo>
                <a:lnTo>
                  <a:pt x="6629325" y="3489290"/>
                </a:lnTo>
                <a:lnTo>
                  <a:pt x="6626451" y="3535401"/>
                </a:lnTo>
                <a:lnTo>
                  <a:pt x="6618064" y="3579829"/>
                </a:lnTo>
                <a:lnTo>
                  <a:pt x="6604511" y="3622225"/>
                </a:lnTo>
                <a:lnTo>
                  <a:pt x="6586141" y="3662239"/>
                </a:lnTo>
                <a:lnTo>
                  <a:pt x="6563302" y="3699524"/>
                </a:lnTo>
                <a:lnTo>
                  <a:pt x="6536343" y="3733728"/>
                </a:lnTo>
                <a:lnTo>
                  <a:pt x="6505612" y="3764505"/>
                </a:lnTo>
                <a:lnTo>
                  <a:pt x="6471458" y="3791504"/>
                </a:lnTo>
                <a:lnTo>
                  <a:pt x="6434229" y="3814376"/>
                </a:lnTo>
                <a:lnTo>
                  <a:pt x="6394273" y="3832774"/>
                </a:lnTo>
                <a:lnTo>
                  <a:pt x="6351940" y="3846347"/>
                </a:lnTo>
                <a:lnTo>
                  <a:pt x="6307578" y="3854747"/>
                </a:lnTo>
                <a:lnTo>
                  <a:pt x="6261534" y="38576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10000" y="3291667"/>
            <a:ext cx="13709312" cy="76751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85"/>
              </a:spcBef>
            </a:pPr>
            <a:r>
              <a:rPr lang="en-US" sz="3600" spc="35" dirty="0">
                <a:solidFill>
                  <a:srgbClr val="13110E"/>
                </a:solidFill>
                <a:latin typeface="Roboto"/>
                <a:cs typeface="Roboto"/>
              </a:rPr>
              <a:t>Level One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lang="en-US" sz="4500" b="1" spc="-5" dirty="0">
                <a:solidFill>
                  <a:srgbClr val="13110E"/>
                </a:solidFill>
                <a:latin typeface="Roboto"/>
                <a:cs typeface="Roboto"/>
              </a:rPr>
              <a:t>Indicator of financial strength</a:t>
            </a:r>
            <a:endParaRPr sz="4500" dirty="0">
              <a:latin typeface="Roboto"/>
              <a:cs typeface="Robo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8842" y="3449203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57400" y="330841"/>
            <a:ext cx="13709312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5400" spc="-50" dirty="0"/>
              <a:t>INTERIM FINANCIAL REPORT (unaudited)</a:t>
            </a:r>
            <a:br>
              <a:rPr lang="en-US" sz="5400" spc="-50" dirty="0"/>
            </a:br>
            <a:r>
              <a:rPr lang="en-US" sz="5400" spc="-50" dirty="0"/>
              <a:t>As of October 31, 2021</a:t>
            </a:r>
            <a:br>
              <a:rPr lang="en-US" sz="7200" spc="-50" dirty="0"/>
            </a:br>
            <a:endParaRPr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22DA89-DCC0-4251-A2D9-AA2F4792002A}"/>
              </a:ext>
            </a:extLst>
          </p:cNvPr>
          <p:cNvSpPr txBox="1"/>
          <p:nvPr/>
        </p:nvSpPr>
        <p:spPr>
          <a:xfrm>
            <a:off x="932813" y="8692362"/>
            <a:ext cx="156115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Four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financial strength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C215AA-E20B-4ADA-AD09-75D0ECA596C2}"/>
              </a:ext>
            </a:extLst>
          </p:cNvPr>
          <p:cNvSpPr txBox="1"/>
          <p:nvPr/>
        </p:nvSpPr>
        <p:spPr>
          <a:xfrm>
            <a:off x="3638012" y="6852646"/>
            <a:ext cx="17373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Three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financial strength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EF7441-4B0D-4BE2-8CEC-4AF8DF8C1634}"/>
              </a:ext>
            </a:extLst>
          </p:cNvPr>
          <p:cNvSpPr txBox="1"/>
          <p:nvPr/>
        </p:nvSpPr>
        <p:spPr>
          <a:xfrm>
            <a:off x="1385263" y="5177388"/>
            <a:ext cx="147066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Level </a:t>
            </a:r>
            <a:r>
              <a:rPr lang="en-US" sz="3600" spc="35" dirty="0">
                <a:solidFill>
                  <a:srgbClr val="13110E"/>
                </a:solidFill>
                <a:latin typeface="Roboto"/>
                <a:cs typeface="Roboto"/>
              </a:rPr>
              <a:t>Two</a:t>
            </a:r>
            <a:r>
              <a:rPr lang="en-US" sz="3600" dirty="0">
                <a:solidFill>
                  <a:prstClr val="black"/>
                </a:solidFill>
                <a:latin typeface="Roboto"/>
                <a:cs typeface="Roboto"/>
              </a:rPr>
              <a:t>- </a:t>
            </a:r>
            <a:r>
              <a:rPr kumimoji="0" lang="en-US" sz="4500" b="1" i="0" u="none" strike="noStrike" kern="1200" cap="none" spc="-5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Indicator of efficient leverage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6080E5-80BA-4D53-BFEF-BA26B0AC276C}"/>
              </a:ext>
            </a:extLst>
          </p:cNvPr>
          <p:cNvSpPr txBox="1"/>
          <p:nvPr/>
        </p:nvSpPr>
        <p:spPr>
          <a:xfrm>
            <a:off x="6622712" y="2237539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spc="-5" dirty="0">
                <a:solidFill>
                  <a:srgbClr val="13110E"/>
                </a:solidFill>
                <a:latin typeface="Roboto"/>
              </a:rPr>
              <a:t>Financial Ratios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4BE695-EF06-47D7-B4BA-D3C2CF30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42" y="8837019"/>
            <a:ext cx="579170" cy="579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BB26A-2DB7-40AB-B977-9C5D1FCF0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42" y="6974098"/>
            <a:ext cx="579170" cy="57917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058842" y="5320274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581024" y="290512"/>
                </a:moveTo>
                <a:lnTo>
                  <a:pt x="577880" y="333139"/>
                </a:lnTo>
                <a:lnTo>
                  <a:pt x="568515" y="374843"/>
                </a:lnTo>
                <a:lnTo>
                  <a:pt x="553132" y="414722"/>
                </a:lnTo>
                <a:lnTo>
                  <a:pt x="532064" y="451912"/>
                </a:lnTo>
                <a:lnTo>
                  <a:pt x="505768" y="485608"/>
                </a:lnTo>
                <a:lnTo>
                  <a:pt x="474811" y="515081"/>
                </a:lnTo>
                <a:lnTo>
                  <a:pt x="439865" y="539693"/>
                </a:lnTo>
                <a:lnTo>
                  <a:pt x="401686" y="558911"/>
                </a:lnTo>
                <a:lnTo>
                  <a:pt x="361101" y="572318"/>
                </a:lnTo>
                <a:lnTo>
                  <a:pt x="318987" y="579626"/>
                </a:lnTo>
                <a:lnTo>
                  <a:pt x="290512" y="581024"/>
                </a:lnTo>
                <a:lnTo>
                  <a:pt x="283380" y="580937"/>
                </a:lnTo>
                <a:lnTo>
                  <a:pt x="240847" y="576748"/>
                </a:lnTo>
                <a:lnTo>
                  <a:pt x="199381" y="566361"/>
                </a:lnTo>
                <a:lnTo>
                  <a:pt x="159896" y="550006"/>
                </a:lnTo>
                <a:lnTo>
                  <a:pt x="123231" y="528029"/>
                </a:lnTo>
                <a:lnTo>
                  <a:pt x="90193" y="500916"/>
                </a:lnTo>
                <a:lnTo>
                  <a:pt x="61486" y="469243"/>
                </a:lnTo>
                <a:lnTo>
                  <a:pt x="37742" y="433707"/>
                </a:lnTo>
                <a:lnTo>
                  <a:pt x="19465" y="395064"/>
                </a:lnTo>
                <a:lnTo>
                  <a:pt x="7059" y="354166"/>
                </a:lnTo>
                <a:lnTo>
                  <a:pt x="786" y="311881"/>
                </a:lnTo>
                <a:lnTo>
                  <a:pt x="0" y="290512"/>
                </a:lnTo>
                <a:lnTo>
                  <a:pt x="87" y="283380"/>
                </a:lnTo>
                <a:lnTo>
                  <a:pt x="4276" y="240848"/>
                </a:lnTo>
                <a:lnTo>
                  <a:pt x="14663" y="199381"/>
                </a:lnTo>
                <a:lnTo>
                  <a:pt x="31018" y="159896"/>
                </a:lnTo>
                <a:lnTo>
                  <a:pt x="52995" y="123231"/>
                </a:lnTo>
                <a:lnTo>
                  <a:pt x="80108" y="90193"/>
                </a:lnTo>
                <a:lnTo>
                  <a:pt x="111781" y="61486"/>
                </a:lnTo>
                <a:lnTo>
                  <a:pt x="147317" y="37742"/>
                </a:lnTo>
                <a:lnTo>
                  <a:pt x="185960" y="19465"/>
                </a:lnTo>
                <a:lnTo>
                  <a:pt x="226858" y="7059"/>
                </a:lnTo>
                <a:lnTo>
                  <a:pt x="269143" y="786"/>
                </a:lnTo>
                <a:lnTo>
                  <a:pt x="290512" y="0"/>
                </a:lnTo>
                <a:lnTo>
                  <a:pt x="297644" y="87"/>
                </a:lnTo>
                <a:lnTo>
                  <a:pt x="340176" y="4276"/>
                </a:lnTo>
                <a:lnTo>
                  <a:pt x="381642" y="14663"/>
                </a:lnTo>
                <a:lnTo>
                  <a:pt x="421128" y="31018"/>
                </a:lnTo>
                <a:lnTo>
                  <a:pt x="457793" y="52995"/>
                </a:lnTo>
                <a:lnTo>
                  <a:pt x="490831" y="80108"/>
                </a:lnTo>
                <a:lnTo>
                  <a:pt x="519538" y="111781"/>
                </a:lnTo>
                <a:lnTo>
                  <a:pt x="543282" y="147317"/>
                </a:lnTo>
                <a:lnTo>
                  <a:pt x="561559" y="185960"/>
                </a:lnTo>
                <a:lnTo>
                  <a:pt x="573965" y="226858"/>
                </a:lnTo>
                <a:lnTo>
                  <a:pt x="580238" y="269143"/>
                </a:lnTo>
                <a:lnTo>
                  <a:pt x="581024" y="290512"/>
                </a:lnTo>
                <a:close/>
              </a:path>
            </a:pathLst>
          </a:custGeom>
          <a:solidFill>
            <a:srgbClr val="1753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9DF5D8A-693A-43BF-902F-7CA99866A4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6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901849-653E-4DAE-804C-4EA3DEAF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1"/>
            <a:ext cx="18288000" cy="102820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algn="ctr"/>
            <a:r>
              <a:rPr lang="en-US" sz="40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lang="en-US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0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October 31, 2021</a:t>
            </a:r>
            <a:br>
              <a:rPr lang="en-US" sz="2400" kern="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lang="en-US" sz="4500" b="1" i="1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Financial Strength</a:t>
            </a:r>
            <a:endParaRPr lang="en-US" sz="4500" b="1" i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55247" y="2840773"/>
            <a:ext cx="7147410" cy="1812208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Percent of Fund Balance to G/F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Expenditures  Ratio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percent of rainy fund balance? (*)Unadjusted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98849" y="2840773"/>
            <a:ext cx="7147411" cy="1832820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Working Capital Ratio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cash flow availability for the organization?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39722" y="4779140"/>
            <a:ext cx="7147409" cy="3243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   $11,429,108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G/F Expenditures         $   7,948,268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Goal :                      &gt; 30% of G/F Exp.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Benchmark:           10% to 29% </a:t>
            </a: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Danger:                  Under 10%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849" y="4768316"/>
            <a:ext cx="7147409" cy="3243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kern="0" dirty="0">
              <a:solidFill>
                <a:schemeClr val="bg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3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</a:t>
            </a:r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		   &gt;$15,000,000</a:t>
            </a:r>
          </a:p>
          <a:p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Benchmark :           $10M to $15M</a:t>
            </a:r>
          </a:p>
          <a:p>
            <a:pPr>
              <a:lnSpc>
                <a:spcPct val="120000"/>
              </a:lnSpc>
            </a:pPr>
            <a:r>
              <a:rPr lang="en-US" sz="3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Danger :                   Under &lt; $10M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475660" y="8198514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$23M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258800" y="8210719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$29M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30%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$33M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3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7E8DA6-A39B-47CF-9794-3C3BD45D4DB6}"/>
              </a:ext>
            </a:extLst>
          </p:cNvPr>
          <p:cNvSpPr txBox="1"/>
          <p:nvPr/>
        </p:nvSpPr>
        <p:spPr>
          <a:xfrm>
            <a:off x="9214375" y="4531890"/>
            <a:ext cx="6229729" cy="237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b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algn="ctr"/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Current Assets Less Total Current Liabilities</a:t>
            </a:r>
          </a:p>
          <a:p>
            <a:r>
              <a:rPr lang="en-US" sz="25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     $25,610,281 – 2,271,714 = $23,338,567</a:t>
            </a:r>
          </a:p>
          <a:p>
            <a:pPr>
              <a:lnSpc>
                <a:spcPct val="120000"/>
              </a:lnSpc>
            </a:pP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Goal : 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57400" y="52959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547C170-05B1-456E-92DF-D4ED34B01D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7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3E9C5-3A38-4B7E-A4AD-14C04A164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8"/>
            <a:ext cx="18299033" cy="102808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October 31, 2021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Efficient Leverage Reserves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867589"/>
            <a:ext cx="7196419" cy="181062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is available in reserves?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213177" y="2866733"/>
            <a:ext cx="6828184" cy="1824493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Debt to Income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What is the ability of HCDE to cover its debt payments?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11535" y="4800600"/>
            <a:ext cx="7196419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Unassigned Fund Balance     $11,429,108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Fund Balance                 $</a:t>
            </a: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23,338,567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206902" y="4807007"/>
            <a:ext cx="6828184" cy="323725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Annual Principal and Interest Payments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Term Debt and Capital Leases $ 0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G/F Revenue Less Facility Charges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$</a:t>
            </a:r>
            <a:r>
              <a:rPr lang="en-US" sz="22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5,211,808 – 1,142,549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462213" y="8198514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3258800" y="8226415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87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6%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1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1950462" y="53721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11534" y="6586639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	  &lt;75%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	  50% to 75%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	  &lt;50%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&lt;25% of annual revenue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25% to &lt;49%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Over &gt; 50%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346239" y="5681912"/>
            <a:ext cx="6198561" cy="334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3FAA5A45-91A6-4DB4-AEB1-C07767562F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8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E420E-CCD3-46AC-9EB5-C596312F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4484"/>
            <a:ext cx="18324046" cy="103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3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430530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28740703-8087-43AF-B2A8-ACFDCB7758ED}"/>
              </a:ext>
            </a:extLst>
          </p:cNvPr>
          <p:cNvSpPr txBox="1">
            <a:spLocks/>
          </p:cNvSpPr>
          <p:nvPr/>
        </p:nvSpPr>
        <p:spPr>
          <a:xfrm>
            <a:off x="4114800" y="495300"/>
            <a:ext cx="10058400" cy="16256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>
            <a:normAutofit fontScale="90000" lnSpcReduction="10000"/>
          </a:bodyPr>
          <a:lstStyle>
            <a:lvl1pPr>
              <a:defRPr sz="6400" b="0" i="0">
                <a:solidFill>
                  <a:srgbClr val="13110E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INTERIM FINANCIAL REPORT (unaudited)</a:t>
            </a:r>
            <a:b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As of October 31, 2021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311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</a:br>
            <a:r>
              <a:rPr kumimoji="0" lang="en-US" sz="4500" b="1" i="1" u="none" strike="noStrike" kern="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Indicators of Efficiency</a:t>
            </a:r>
            <a:endParaRPr kumimoji="0" lang="en-US" sz="45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9653590-D6FD-4271-8C1D-3A21AA130B26}"/>
              </a:ext>
            </a:extLst>
          </p:cNvPr>
          <p:cNvSpPr txBox="1">
            <a:spLocks/>
          </p:cNvSpPr>
          <p:nvPr/>
        </p:nvSpPr>
        <p:spPr>
          <a:xfrm>
            <a:off x="1911534" y="2799550"/>
            <a:ext cx="7178268" cy="1855077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 Revenue to Total Revenue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Efficient is HCDE at leveraging local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Taxes? (Current)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A733D9A4-8C3B-4662-A196-FDFE21D54391}"/>
              </a:ext>
            </a:extLst>
          </p:cNvPr>
          <p:cNvSpPr txBox="1">
            <a:spLocks/>
          </p:cNvSpPr>
          <p:nvPr/>
        </p:nvSpPr>
        <p:spPr>
          <a:xfrm>
            <a:off x="9180047" y="2799551"/>
            <a:ext cx="6821953" cy="1866884"/>
          </a:xfrm>
          <a:prstGeom prst="rect">
            <a:avLst/>
          </a:prstGeom>
          <a:solidFill>
            <a:srgbClr val="558ED5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to Tax Ratio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How much dependency on indirect cost from grants?</a:t>
            </a:r>
          </a:p>
        </p:txBody>
      </p:sp>
      <p:sp>
        <p:nvSpPr>
          <p:cNvPr id="8" name="Content Placeholder 25">
            <a:extLst>
              <a:ext uri="{FF2B5EF4-FFF2-40B4-BE49-F238E27FC236}">
                <a16:creationId xmlns:a16="http://schemas.microsoft.com/office/drawing/2014/main" id="{C37B8A53-83E6-4E8F-96BC-183224BB353A}"/>
              </a:ext>
            </a:extLst>
          </p:cNvPr>
          <p:cNvSpPr txBox="1">
            <a:spLocks/>
          </p:cNvSpPr>
          <p:nvPr/>
        </p:nvSpPr>
        <p:spPr>
          <a:xfrm>
            <a:off x="1920243" y="4800600"/>
            <a:ext cx="7187711" cy="3233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Current Tax Revenue		 $ 509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Revenue		          $</a:t>
            </a:r>
            <a:r>
              <a:rPr lang="en-US" sz="3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8,420,265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9" name="Content Placeholder 27">
            <a:extLst>
              <a:ext uri="{FF2B5EF4-FFF2-40B4-BE49-F238E27FC236}">
                <a16:creationId xmlns:a16="http://schemas.microsoft.com/office/drawing/2014/main" id="{1C932B4E-44F4-4DA9-B0C6-056579F33448}"/>
              </a:ext>
            </a:extLst>
          </p:cNvPr>
          <p:cNvSpPr txBox="1">
            <a:spLocks/>
          </p:cNvSpPr>
          <p:nvPr/>
        </p:nvSpPr>
        <p:spPr>
          <a:xfrm>
            <a:off x="9198199" y="4798971"/>
            <a:ext cx="6803801" cy="32351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Indirect Cost General Fund	 $124,482</a:t>
            </a:r>
          </a:p>
        </p:txBody>
      </p:sp>
      <p:sp>
        <p:nvSpPr>
          <p:cNvPr id="11" name="Bevel 12">
            <a:extLst>
              <a:ext uri="{FF2B5EF4-FFF2-40B4-BE49-F238E27FC236}">
                <a16:creationId xmlns:a16="http://schemas.microsoft.com/office/drawing/2014/main" id="{EEF485A8-CD60-44C5-8F15-D4E683B4F4D5}"/>
              </a:ext>
            </a:extLst>
          </p:cNvPr>
          <p:cNvSpPr/>
          <p:nvPr/>
        </p:nvSpPr>
        <p:spPr>
          <a:xfrm>
            <a:off x="2236446" y="8189150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 FY22 </a:t>
            </a:r>
          </a:p>
        </p:txBody>
      </p:sp>
      <p:sp>
        <p:nvSpPr>
          <p:cNvPr id="12" name="Bevel 23">
            <a:extLst>
              <a:ext uri="{FF2B5EF4-FFF2-40B4-BE49-F238E27FC236}">
                <a16:creationId xmlns:a16="http://schemas.microsoft.com/office/drawing/2014/main" id="{DC45B176-7DA9-432F-815F-365A3BCBA8C4}"/>
              </a:ext>
            </a:extLst>
          </p:cNvPr>
          <p:cNvSpPr/>
          <p:nvPr/>
        </p:nvSpPr>
        <p:spPr>
          <a:xfrm>
            <a:off x="6245858" y="8191867"/>
            <a:ext cx="2644764" cy="1034886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0% FY21 </a:t>
            </a:r>
          </a:p>
        </p:txBody>
      </p:sp>
      <p:sp>
        <p:nvSpPr>
          <p:cNvPr id="13" name="Bevel 24">
            <a:extLst>
              <a:ext uri="{FF2B5EF4-FFF2-40B4-BE49-F238E27FC236}">
                <a16:creationId xmlns:a16="http://schemas.microsoft.com/office/drawing/2014/main" id="{5143F0AF-18EF-4068-B900-D5016A449D7A}"/>
              </a:ext>
            </a:extLst>
          </p:cNvPr>
          <p:cNvSpPr/>
          <p:nvPr/>
        </p:nvSpPr>
        <p:spPr>
          <a:xfrm>
            <a:off x="9363312" y="8200142"/>
            <a:ext cx="2644765" cy="1025522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FY22 </a:t>
            </a:r>
          </a:p>
        </p:txBody>
      </p:sp>
      <p:sp>
        <p:nvSpPr>
          <p:cNvPr id="14" name="Bevel 25">
            <a:extLst>
              <a:ext uri="{FF2B5EF4-FFF2-40B4-BE49-F238E27FC236}">
                <a16:creationId xmlns:a16="http://schemas.microsoft.com/office/drawing/2014/main" id="{7A1D7E06-5298-4FA8-9168-5652B57CEC47}"/>
              </a:ext>
            </a:extLst>
          </p:cNvPr>
          <p:cNvSpPr/>
          <p:nvPr/>
        </p:nvSpPr>
        <p:spPr>
          <a:xfrm>
            <a:off x="12900035" y="8198513"/>
            <a:ext cx="2644765" cy="1013317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FY21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FBE148-B491-4D3D-8C4C-50410535BBE0}"/>
              </a:ext>
            </a:extLst>
          </p:cNvPr>
          <p:cNvSpPr/>
          <p:nvPr/>
        </p:nvSpPr>
        <p:spPr>
          <a:xfrm>
            <a:off x="2791473" y="9379912"/>
            <a:ext cx="2089737" cy="47200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41%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B43454-69D3-4976-B570-AC45B72332B2}"/>
              </a:ext>
            </a:extLst>
          </p:cNvPr>
          <p:cNvSpPr/>
          <p:nvPr/>
        </p:nvSpPr>
        <p:spPr>
          <a:xfrm>
            <a:off x="9905999" y="9379912"/>
            <a:ext cx="2200979" cy="4989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Budgeted  3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4FFCF4-2A7B-4E47-A5D6-E5126F69E0B5}"/>
              </a:ext>
            </a:extLst>
          </p:cNvPr>
          <p:cNvSpPr/>
          <p:nvPr/>
        </p:nvSpPr>
        <p:spPr>
          <a:xfrm>
            <a:off x="5061399" y="9417175"/>
            <a:ext cx="3186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FEC8A-BDC6-42B7-A514-545C9EC33ACA}"/>
              </a:ext>
            </a:extLst>
          </p:cNvPr>
          <p:cNvSpPr/>
          <p:nvPr/>
        </p:nvSpPr>
        <p:spPr>
          <a:xfrm>
            <a:off x="12271927" y="9398542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Details on Schedule 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701C72-CD2D-4B1C-AE54-C430A60303A1}"/>
              </a:ext>
            </a:extLst>
          </p:cNvPr>
          <p:cNvCxnSpPr/>
          <p:nvPr/>
        </p:nvCxnSpPr>
        <p:spPr>
          <a:xfrm>
            <a:off x="2023349" y="5372100"/>
            <a:ext cx="6940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D658FF-669F-48C7-915B-AB258AC0BF33}"/>
              </a:ext>
            </a:extLst>
          </p:cNvPr>
          <p:cNvSpPr txBox="1"/>
          <p:nvPr/>
        </p:nvSpPr>
        <p:spPr>
          <a:xfrm>
            <a:off x="1920243" y="656856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&lt;20% of revenue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20% to 30%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Over &gt;30%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D47FD-CAA8-46F9-8BED-AA4F879A521E}"/>
              </a:ext>
            </a:extLst>
          </p:cNvPr>
          <p:cNvSpPr txBox="1"/>
          <p:nvPr/>
        </p:nvSpPr>
        <p:spPr>
          <a:xfrm>
            <a:off x="9180047" y="6590277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Goal: 	       &gt;5%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Benchmark:     2% to 5%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Danger: 	       Under &lt; 2%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1E269-3ABE-4B2B-9266-6EB86FE84487}"/>
              </a:ext>
            </a:extLst>
          </p:cNvPr>
          <p:cNvCxnSpPr>
            <a:cxnSpLocks/>
          </p:cNvCxnSpPr>
          <p:nvPr/>
        </p:nvCxnSpPr>
        <p:spPr>
          <a:xfrm>
            <a:off x="9238008" y="5453139"/>
            <a:ext cx="6546303" cy="275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ABB1194-16C8-4428-A90A-16C9EF4B67B6}"/>
              </a:ext>
            </a:extLst>
          </p:cNvPr>
          <p:cNvSpPr txBox="1"/>
          <p:nvPr/>
        </p:nvSpPr>
        <p:spPr>
          <a:xfrm>
            <a:off x="9144000" y="5533280"/>
            <a:ext cx="916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dobe Devanagari" panose="02040503050201020203" pitchFamily="18" charset="0"/>
              </a:rPr>
              <a:t>Total General Fund Revenues $5,211,808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158EA85-D8E2-4388-AAE7-5B103ED1DF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992599" y="9566910"/>
            <a:ext cx="381001" cy="430887"/>
          </a:xfrm>
        </p:spPr>
        <p:txBody>
          <a:bodyPr/>
          <a:lstStyle/>
          <a:p>
            <a:fld id="{B6F15528-21DE-4FAA-801E-634DDDAF4B2B}" type="slidenum">
              <a:rPr lang="en-US" sz="2800" b="1" smtClean="0">
                <a:solidFill>
                  <a:srgbClr val="FF0000"/>
                </a:solidFill>
              </a:rPr>
              <a:t>9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DD666-EBA4-49A8-8DCC-32F76E18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727"/>
            <a:ext cx="18307878" cy="103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3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5191</TotalTime>
  <Words>2035</Words>
  <Application>Microsoft Office PowerPoint</Application>
  <PresentationFormat>Custom</PresentationFormat>
  <Paragraphs>317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Abadi Extra Light</vt:lpstr>
      <vt:lpstr>Adobe Devanagari</vt:lpstr>
      <vt:lpstr>Arial</vt:lpstr>
      <vt:lpstr>Calibri</vt:lpstr>
      <vt:lpstr>Roboto</vt:lpstr>
      <vt:lpstr>Times New Roman</vt:lpstr>
      <vt:lpstr>Office Theme</vt:lpstr>
      <vt:lpstr>https://harriscountydeptofed-my.sharepoint.com/personal/jamezcua_hcde-texas_org/Documents/Desktop/COVI9/MISC%20FIles/Covid%20Files/Contingency%20Plan%20Files/CIP%20Projections%20and%20Budget/Copy%20of%20Revised%20PFC%20for%202020%20with%20Bond%20Capacity%20Edits%20V9.0%20(003).xlsx!Sheet1!R1C3:R19C18</vt:lpstr>
      <vt:lpstr>PowerPoint Presentation</vt:lpstr>
      <vt:lpstr>Highlights of Interim Financial Report (unaudited)</vt:lpstr>
      <vt:lpstr>Posted on Our Website</vt:lpstr>
      <vt:lpstr>PowerPoint Presentation</vt:lpstr>
      <vt:lpstr>INTERIM FINANCIAL REPORT (unaudited) ASST. SUPERINTENDENT FOR BUSINESS SERVICES MESSAGE As of October 31, 2021</vt:lpstr>
      <vt:lpstr>INTERIM FINANCIAL REPORT (unaudited) As of October 31,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Foundation Update</vt:lpstr>
      <vt:lpstr>PowerPoint Presentation</vt:lpstr>
      <vt:lpstr>PowerPoint Presentation</vt:lpstr>
      <vt:lpstr>PowerPoint Presentation</vt:lpstr>
      <vt:lpstr>PFC &amp; Lease Revenue Projects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Capital Projects Underway and Projected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Clean Digital Tech Company Proposal Mission and Goals Presentation</dc:title>
  <dc:creator>Natalya E. Sumner</dc:creator>
  <cp:keywords>DAEqrIuPPkk,BAEfhMRsqpg</cp:keywords>
  <cp:lastModifiedBy>Marcia Leiva</cp:lastModifiedBy>
  <cp:revision>50</cp:revision>
  <dcterms:created xsi:type="dcterms:W3CDTF">2021-09-22T16:28:29Z</dcterms:created>
  <dcterms:modified xsi:type="dcterms:W3CDTF">2021-11-17T16:48:36Z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2021-09-22T00:00:00Z</vt:filetime>
  </property>
  <property fmtid="{D5CDD505-2E9C-101B-9397-08002B2CF9AE}" pid="3" name="Creator">
    <vt:lpwstr>Canva</vt:lpwstr>
  </property>
  <property fmtid="{D5CDD505-2E9C-101B-9397-08002B2CF9AE}" pid="4" name="LastSaved">
    <vt:filetime>2021-09-22T00:00:00Z</vt:filetime>
  </property>
</Properties>
</file>